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30" d="100"/>
          <a:sy n="30" d="100"/>
        </p:scale>
        <p:origin x="1248" y="-25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664835" y="12011879"/>
            <a:ext cx="15851396" cy="10808970"/>
          </a:xfrm>
        </p:spPr>
        <p:txBody>
          <a:bodyPr anchor="b">
            <a:normAutofit/>
          </a:bodyPr>
          <a:lstStyle>
            <a:lvl1pPr>
              <a:defRPr sz="12969"/>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664835" y="22820839"/>
            <a:ext cx="15851396" cy="5380087"/>
          </a:xfrm>
        </p:spPr>
        <p:txBody>
          <a:bodyPr anchor="t"/>
          <a:lstStyle>
            <a:lvl1pPr marL="0" indent="0" algn="l">
              <a:buNone/>
              <a:defRPr>
                <a:solidFill>
                  <a:schemeClr val="tx1">
                    <a:lumMod val="65000"/>
                    <a:lumOff val="35000"/>
                  </a:schemeClr>
                </a:solidFill>
              </a:defRPr>
            </a:lvl1pPr>
            <a:lvl2pPr marL="1098012" indent="0" algn="ctr">
              <a:buNone/>
              <a:defRPr>
                <a:solidFill>
                  <a:schemeClr val="tx1">
                    <a:tint val="75000"/>
                  </a:schemeClr>
                </a:solidFill>
              </a:defRPr>
            </a:lvl2pPr>
            <a:lvl3pPr marL="2196023" indent="0" algn="ctr">
              <a:buNone/>
              <a:defRPr>
                <a:solidFill>
                  <a:schemeClr val="tx1">
                    <a:tint val="75000"/>
                  </a:schemeClr>
                </a:solidFill>
              </a:defRPr>
            </a:lvl3pPr>
            <a:lvl4pPr marL="3294035" indent="0" algn="ctr">
              <a:buNone/>
              <a:defRPr>
                <a:solidFill>
                  <a:schemeClr val="tx1">
                    <a:tint val="75000"/>
                  </a:schemeClr>
                </a:solidFill>
              </a:defRPr>
            </a:lvl4pPr>
            <a:lvl5pPr marL="4392046" indent="0" algn="ctr">
              <a:buNone/>
              <a:defRPr>
                <a:solidFill>
                  <a:schemeClr val="tx1">
                    <a:tint val="75000"/>
                  </a:schemeClr>
                </a:solidFill>
              </a:defRPr>
            </a:lvl5pPr>
            <a:lvl6pPr marL="5490058" indent="0" algn="ctr">
              <a:buNone/>
              <a:defRPr>
                <a:solidFill>
                  <a:schemeClr val="tx1">
                    <a:tint val="75000"/>
                  </a:schemeClr>
                </a:solidFill>
              </a:defRPr>
            </a:lvl6pPr>
            <a:lvl7pPr marL="6588069" indent="0" algn="ctr">
              <a:buNone/>
              <a:defRPr>
                <a:solidFill>
                  <a:schemeClr val="tx1">
                    <a:tint val="75000"/>
                  </a:schemeClr>
                </a:solidFill>
              </a:defRPr>
            </a:lvl7pPr>
            <a:lvl8pPr marL="7686081" indent="0" algn="ctr">
              <a:buNone/>
              <a:defRPr>
                <a:solidFill>
                  <a:schemeClr val="tx1">
                    <a:tint val="75000"/>
                  </a:schemeClr>
                </a:solidFill>
              </a:defRPr>
            </a:lvl8pPr>
            <a:lvl9pPr marL="8784092"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76174" y="20641534"/>
            <a:ext cx="3351316" cy="3734452"/>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1016663" y="21636949"/>
            <a:ext cx="1404861" cy="1744148"/>
          </a:xfrm>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80345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4664832" y="2911969"/>
            <a:ext cx="15831064" cy="14889638"/>
          </a:xfrm>
        </p:spPr>
        <p:txBody>
          <a:bodyPr anchor="ctr">
            <a:normAutofit/>
          </a:bodyPr>
          <a:lstStyle>
            <a:lvl1pPr algn="l">
              <a:defRPr sz="11528"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64832" y="20798633"/>
            <a:ext cx="15831064" cy="7432132"/>
          </a:xfrm>
        </p:spPr>
        <p:txBody>
          <a:bodyPr anchor="ctr">
            <a:normAutofit/>
          </a:bodyPr>
          <a:lstStyle>
            <a:lvl1pPr marL="0" indent="0" algn="l">
              <a:buNone/>
              <a:defRPr sz="4323">
                <a:solidFill>
                  <a:schemeClr val="tx1">
                    <a:lumMod val="65000"/>
                    <a:lumOff val="35000"/>
                  </a:schemeClr>
                </a:solidFill>
              </a:defRPr>
            </a:lvl1pPr>
            <a:lvl2pPr marL="1098012" indent="0">
              <a:buNone/>
              <a:defRPr sz="4323">
                <a:solidFill>
                  <a:schemeClr val="tx1">
                    <a:tint val="75000"/>
                  </a:schemeClr>
                </a:solidFill>
              </a:defRPr>
            </a:lvl2pPr>
            <a:lvl3pPr marL="2196023" indent="0">
              <a:buNone/>
              <a:defRPr sz="3843">
                <a:solidFill>
                  <a:schemeClr val="tx1">
                    <a:tint val="75000"/>
                  </a:schemeClr>
                </a:solidFill>
              </a:defRPr>
            </a:lvl3pPr>
            <a:lvl4pPr marL="3294035" indent="0">
              <a:buNone/>
              <a:defRPr sz="3362">
                <a:solidFill>
                  <a:schemeClr val="tx1">
                    <a:tint val="75000"/>
                  </a:schemeClr>
                </a:solidFill>
              </a:defRPr>
            </a:lvl4pPr>
            <a:lvl5pPr marL="4392046" indent="0">
              <a:buNone/>
              <a:defRPr sz="3362">
                <a:solidFill>
                  <a:schemeClr val="tx1">
                    <a:tint val="75000"/>
                  </a:schemeClr>
                </a:solidFill>
              </a:defRPr>
            </a:lvl5pPr>
            <a:lvl6pPr marL="5490058" indent="0">
              <a:buNone/>
              <a:defRPr sz="3362">
                <a:solidFill>
                  <a:schemeClr val="tx1">
                    <a:tint val="75000"/>
                  </a:schemeClr>
                </a:solidFill>
              </a:defRPr>
            </a:lvl6pPr>
            <a:lvl7pPr marL="6588069" indent="0">
              <a:buNone/>
              <a:defRPr sz="3362">
                <a:solidFill>
                  <a:schemeClr val="tx1">
                    <a:tint val="75000"/>
                  </a:schemeClr>
                </a:solidFill>
              </a:defRPr>
            </a:lvl7pPr>
            <a:lvl8pPr marL="7686081" indent="0">
              <a:buNone/>
              <a:defRPr sz="3362">
                <a:solidFill>
                  <a:schemeClr val="tx1">
                    <a:tint val="75000"/>
                  </a:schemeClr>
                </a:solidFill>
              </a:defRPr>
            </a:lvl8pPr>
            <a:lvl9pPr marL="8784092" indent="0">
              <a:buNone/>
              <a:defRPr sz="3362">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139" y="15126033"/>
            <a:ext cx="3262177" cy="242666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1227746" y="15496779"/>
            <a:ext cx="1404861" cy="1744148"/>
          </a:xfrm>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028307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5254916" y="2911969"/>
            <a:ext cx="14672555" cy="13831852"/>
          </a:xfrm>
        </p:spPr>
        <p:txBody>
          <a:bodyPr anchor="ctr">
            <a:normAutofit/>
          </a:bodyPr>
          <a:lstStyle>
            <a:lvl1pPr algn="l">
              <a:defRPr sz="11528"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5802108" y="16743821"/>
            <a:ext cx="13578166" cy="1819981"/>
          </a:xfrm>
        </p:spPr>
        <p:txBody>
          <a:bodyPr anchor="ctr">
            <a:noAutofit/>
          </a:bodyPr>
          <a:lstStyle>
            <a:lvl1pPr marL="0" indent="0">
              <a:buFontTx/>
              <a:buNone/>
              <a:defRPr sz="3843">
                <a:solidFill>
                  <a:schemeClr val="tx1">
                    <a:lumMod val="50000"/>
                    <a:lumOff val="50000"/>
                  </a:schemeClr>
                </a:solidFill>
              </a:defRPr>
            </a:lvl1pPr>
            <a:lvl2pPr marL="1098012" indent="0">
              <a:buFontTx/>
              <a:buNone/>
              <a:defRPr/>
            </a:lvl2pPr>
            <a:lvl3pPr marL="2196023" indent="0">
              <a:buFontTx/>
              <a:buNone/>
              <a:defRPr/>
            </a:lvl3pPr>
            <a:lvl4pPr marL="3294035" indent="0">
              <a:buFontTx/>
              <a:buNone/>
              <a:defRPr/>
            </a:lvl4pPr>
            <a:lvl5pPr marL="4392046"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4664832" y="20798633"/>
            <a:ext cx="15831064" cy="7432132"/>
          </a:xfrm>
        </p:spPr>
        <p:txBody>
          <a:bodyPr anchor="ctr">
            <a:normAutofit/>
          </a:bodyPr>
          <a:lstStyle>
            <a:lvl1pPr marL="0" indent="0" algn="l">
              <a:buNone/>
              <a:defRPr sz="4323">
                <a:solidFill>
                  <a:schemeClr val="tx1">
                    <a:lumMod val="65000"/>
                    <a:lumOff val="35000"/>
                  </a:schemeClr>
                </a:solidFill>
              </a:defRPr>
            </a:lvl1pPr>
            <a:lvl2pPr marL="1098012" indent="0">
              <a:buNone/>
              <a:defRPr sz="4323">
                <a:solidFill>
                  <a:schemeClr val="tx1">
                    <a:tint val="75000"/>
                  </a:schemeClr>
                </a:solidFill>
              </a:defRPr>
            </a:lvl2pPr>
            <a:lvl3pPr marL="2196023" indent="0">
              <a:buNone/>
              <a:defRPr sz="3843">
                <a:solidFill>
                  <a:schemeClr val="tx1">
                    <a:tint val="75000"/>
                  </a:schemeClr>
                </a:solidFill>
              </a:defRPr>
            </a:lvl3pPr>
            <a:lvl4pPr marL="3294035" indent="0">
              <a:buNone/>
              <a:defRPr sz="3362">
                <a:solidFill>
                  <a:schemeClr val="tx1">
                    <a:tint val="75000"/>
                  </a:schemeClr>
                </a:solidFill>
              </a:defRPr>
            </a:lvl4pPr>
            <a:lvl5pPr marL="4392046" indent="0">
              <a:buNone/>
              <a:defRPr sz="3362">
                <a:solidFill>
                  <a:schemeClr val="tx1">
                    <a:tint val="75000"/>
                  </a:schemeClr>
                </a:solidFill>
              </a:defRPr>
            </a:lvl5pPr>
            <a:lvl6pPr marL="5490058" indent="0">
              <a:buNone/>
              <a:defRPr sz="3362">
                <a:solidFill>
                  <a:schemeClr val="tx1">
                    <a:tint val="75000"/>
                  </a:schemeClr>
                </a:solidFill>
              </a:defRPr>
            </a:lvl6pPr>
            <a:lvl7pPr marL="6588069" indent="0">
              <a:buNone/>
              <a:defRPr sz="3362">
                <a:solidFill>
                  <a:schemeClr val="tx1">
                    <a:tint val="75000"/>
                  </a:schemeClr>
                </a:solidFill>
              </a:defRPr>
            </a:lvl7pPr>
            <a:lvl8pPr marL="7686081" indent="0">
              <a:buNone/>
              <a:defRPr sz="3362">
                <a:solidFill>
                  <a:schemeClr val="tx1">
                    <a:tint val="75000"/>
                  </a:schemeClr>
                </a:solidFill>
              </a:defRPr>
            </a:lvl8pPr>
            <a:lvl9pPr marL="8784092" indent="0">
              <a:buNone/>
              <a:defRPr sz="3362">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139" y="15126033"/>
            <a:ext cx="3262177" cy="242666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1227746" y="15496779"/>
            <a:ext cx="1404861" cy="1744148"/>
          </a:xfrm>
        </p:spPr>
        <p:txBody>
          <a:bodyPr/>
          <a:lstStyle/>
          <a:p>
            <a:fld id="{50AB9DAE-52C6-4334-9169-B34624907F02}" type="slidenum">
              <a:rPr lang="en-US" smtClean="0"/>
              <a:t>‹Nº›</a:t>
            </a:fld>
            <a:endParaRPr lang="en-US" dirty="0"/>
          </a:p>
        </p:txBody>
      </p:sp>
      <p:sp>
        <p:nvSpPr>
          <p:cNvPr id="14" name="TextBox 13"/>
          <p:cNvSpPr txBox="1"/>
          <p:nvPr/>
        </p:nvSpPr>
        <p:spPr>
          <a:xfrm>
            <a:off x="4342785" y="3095424"/>
            <a:ext cx="1098280" cy="2793388"/>
          </a:xfrm>
          <a:prstGeom prst="rect">
            <a:avLst/>
          </a:prstGeom>
        </p:spPr>
        <p:txBody>
          <a:bodyPr vert="horz" lIns="219599" tIns="109799" rIns="219599" bIns="109799" rtlCol="0" anchor="ctr">
            <a:noAutofit/>
          </a:bodyPr>
          <a:lstStyle/>
          <a:p>
            <a:pPr lvl="0"/>
            <a:r>
              <a:rPr lang="en-US" sz="19213" baseline="0" dirty="0">
                <a:ln w="3175" cmpd="sng">
                  <a:noFill/>
                </a:ln>
                <a:solidFill>
                  <a:schemeClr val="accent1"/>
                </a:solidFill>
                <a:effectLst/>
                <a:latin typeface="Arial"/>
              </a:rPr>
              <a:t>“</a:t>
            </a:r>
          </a:p>
        </p:txBody>
      </p:sp>
      <p:sp>
        <p:nvSpPr>
          <p:cNvPr id="15" name="TextBox 14"/>
          <p:cNvSpPr txBox="1"/>
          <p:nvPr/>
        </p:nvSpPr>
        <p:spPr>
          <a:xfrm>
            <a:off x="19619646" y="13878217"/>
            <a:ext cx="1098280" cy="2793388"/>
          </a:xfrm>
          <a:prstGeom prst="rect">
            <a:avLst/>
          </a:prstGeom>
        </p:spPr>
        <p:txBody>
          <a:bodyPr vert="horz" lIns="219599" tIns="109799" rIns="219599" bIns="109799" rtlCol="0" anchor="ctr">
            <a:noAutofit/>
          </a:bodyPr>
          <a:lstStyle/>
          <a:p>
            <a:pPr lvl="0"/>
            <a:r>
              <a:rPr lang="en-US" sz="19213"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44180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4664832" y="11647883"/>
            <a:ext cx="15831064" cy="13016181"/>
          </a:xfrm>
        </p:spPr>
        <p:txBody>
          <a:bodyPr anchor="b">
            <a:normAutofit/>
          </a:bodyPr>
          <a:lstStyle>
            <a:lvl1pPr algn="l">
              <a:defRPr sz="11528"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664832" y="24751736"/>
            <a:ext cx="15831064" cy="3485296"/>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139" y="23457498"/>
            <a:ext cx="3262177" cy="242666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1227746" y="23803476"/>
            <a:ext cx="1404861" cy="1744148"/>
          </a:xfrm>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185690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3" name="Title 1"/>
          <p:cNvSpPr>
            <a:spLocks noGrp="1"/>
          </p:cNvSpPr>
          <p:nvPr>
            <p:ph type="title"/>
          </p:nvPr>
        </p:nvSpPr>
        <p:spPr>
          <a:xfrm>
            <a:off x="5254916" y="2911969"/>
            <a:ext cx="14672555" cy="13831852"/>
          </a:xfrm>
        </p:spPr>
        <p:txBody>
          <a:bodyPr anchor="ctr">
            <a:normAutofit/>
          </a:bodyPr>
          <a:lstStyle>
            <a:lvl1pPr algn="l">
              <a:defRPr sz="11528"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4664831" y="20747778"/>
            <a:ext cx="16062352" cy="4003957"/>
          </a:xfrm>
        </p:spPr>
        <p:txBody>
          <a:bodyPr anchor="b">
            <a:noAutofit/>
          </a:bodyPr>
          <a:lstStyle>
            <a:lvl1pPr marL="0" indent="0">
              <a:buFontTx/>
              <a:buNone/>
              <a:defRPr sz="5764">
                <a:solidFill>
                  <a:schemeClr val="accent1"/>
                </a:solidFill>
              </a:defRPr>
            </a:lvl1pPr>
            <a:lvl2pPr marL="1098012" indent="0">
              <a:buFontTx/>
              <a:buNone/>
              <a:defRPr/>
            </a:lvl2pPr>
            <a:lvl3pPr marL="2196023" indent="0">
              <a:buFontTx/>
              <a:buNone/>
              <a:defRPr/>
            </a:lvl3pPr>
            <a:lvl4pPr marL="3294035" indent="0">
              <a:buFontTx/>
              <a:buNone/>
              <a:defRPr/>
            </a:lvl4pPr>
            <a:lvl5pPr marL="4392046"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4664831" y="24751736"/>
            <a:ext cx="16062352" cy="3485296"/>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139" y="23457498"/>
            <a:ext cx="3262177" cy="242666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1227746" y="23803476"/>
            <a:ext cx="1404861" cy="1744148"/>
          </a:xfrm>
        </p:spPr>
        <p:txBody>
          <a:bodyPr/>
          <a:lstStyle/>
          <a:p>
            <a:fld id="{50AB9DAE-52C6-4334-9169-B34624907F02}" type="slidenum">
              <a:rPr lang="en-US" smtClean="0"/>
              <a:t>‹Nº›</a:t>
            </a:fld>
            <a:endParaRPr lang="en-US" dirty="0"/>
          </a:p>
        </p:txBody>
      </p:sp>
      <p:sp>
        <p:nvSpPr>
          <p:cNvPr id="11" name="TextBox 10"/>
          <p:cNvSpPr txBox="1"/>
          <p:nvPr/>
        </p:nvSpPr>
        <p:spPr>
          <a:xfrm>
            <a:off x="4342785" y="3095424"/>
            <a:ext cx="1098280" cy="2793388"/>
          </a:xfrm>
          <a:prstGeom prst="rect">
            <a:avLst/>
          </a:prstGeom>
        </p:spPr>
        <p:txBody>
          <a:bodyPr vert="horz" lIns="219599" tIns="109799" rIns="219599" bIns="109799" rtlCol="0" anchor="ctr">
            <a:noAutofit/>
          </a:bodyPr>
          <a:lstStyle/>
          <a:p>
            <a:pPr lvl="0"/>
            <a:r>
              <a:rPr lang="en-US" sz="19213" baseline="0" dirty="0">
                <a:ln w="3175" cmpd="sng">
                  <a:noFill/>
                </a:ln>
                <a:solidFill>
                  <a:schemeClr val="accent1"/>
                </a:solidFill>
                <a:effectLst/>
                <a:latin typeface="Arial"/>
              </a:rPr>
              <a:t>“</a:t>
            </a:r>
          </a:p>
        </p:txBody>
      </p:sp>
      <p:sp>
        <p:nvSpPr>
          <p:cNvPr id="12" name="TextBox 11"/>
          <p:cNvSpPr txBox="1"/>
          <p:nvPr/>
        </p:nvSpPr>
        <p:spPr>
          <a:xfrm>
            <a:off x="19619646" y="13878217"/>
            <a:ext cx="1098280" cy="2793388"/>
          </a:xfrm>
          <a:prstGeom prst="rect">
            <a:avLst/>
          </a:prstGeom>
        </p:spPr>
        <p:txBody>
          <a:bodyPr vert="horz" lIns="219599" tIns="109799" rIns="219599" bIns="109799" rtlCol="0" anchor="ctr">
            <a:noAutofit/>
          </a:bodyPr>
          <a:lstStyle/>
          <a:p>
            <a:pPr lvl="0"/>
            <a:r>
              <a:rPr lang="en-US" sz="19213"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864756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4664833" y="2997030"/>
            <a:ext cx="15831062" cy="13757429"/>
          </a:xfrm>
        </p:spPr>
        <p:txBody>
          <a:bodyPr anchor="ctr">
            <a:normAutofit/>
          </a:bodyPr>
          <a:lstStyle>
            <a:lvl1pPr algn="l">
              <a:defRPr sz="11528"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4664832" y="20747778"/>
            <a:ext cx="15831064" cy="4003957"/>
          </a:xfrm>
        </p:spPr>
        <p:txBody>
          <a:bodyPr anchor="b">
            <a:noAutofit/>
          </a:bodyPr>
          <a:lstStyle>
            <a:lvl1pPr marL="0" indent="0">
              <a:buFontTx/>
              <a:buNone/>
              <a:defRPr sz="5764">
                <a:solidFill>
                  <a:schemeClr val="accent1"/>
                </a:solidFill>
              </a:defRPr>
            </a:lvl1pPr>
            <a:lvl2pPr marL="1098012" indent="0">
              <a:buFontTx/>
              <a:buNone/>
              <a:defRPr/>
            </a:lvl2pPr>
            <a:lvl3pPr marL="2196023" indent="0">
              <a:buFontTx/>
              <a:buNone/>
              <a:defRPr/>
            </a:lvl3pPr>
            <a:lvl4pPr marL="3294035" indent="0">
              <a:buFontTx/>
              <a:buNone/>
              <a:defRPr/>
            </a:lvl4pPr>
            <a:lvl5pPr marL="4392046"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4664832" y="24751736"/>
            <a:ext cx="15831064" cy="3485296"/>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139" y="23457498"/>
            <a:ext cx="3262177" cy="242666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1227746" y="23803476"/>
            <a:ext cx="1404861" cy="1744148"/>
          </a:xfrm>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2512534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139" y="3397271"/>
            <a:ext cx="3262177" cy="242666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26547454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519232" y="2997028"/>
            <a:ext cx="3977305" cy="2524001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664833" y="2997028"/>
            <a:ext cx="11326605" cy="2524001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139" y="3397271"/>
            <a:ext cx="3262177" cy="242666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193694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4671523" y="2981281"/>
            <a:ext cx="15824374" cy="6118622"/>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64832" y="10191891"/>
            <a:ext cx="15831064" cy="18045141"/>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139" y="3397271"/>
            <a:ext cx="3262177" cy="242666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016894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64832" y="9909875"/>
            <a:ext cx="15831064" cy="7016240"/>
          </a:xfrm>
        </p:spPr>
        <p:txBody>
          <a:bodyPr anchor="b"/>
          <a:lstStyle>
            <a:lvl1pPr algn="l">
              <a:defRPr sz="9606"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64832" y="17107817"/>
            <a:ext cx="15831064" cy="4110003"/>
          </a:xfrm>
        </p:spPr>
        <p:txBody>
          <a:bodyPr anchor="t"/>
          <a:lstStyle>
            <a:lvl1pPr marL="0" indent="0" algn="l">
              <a:buNone/>
              <a:defRPr sz="4803">
                <a:solidFill>
                  <a:schemeClr val="tx1">
                    <a:lumMod val="65000"/>
                    <a:lumOff val="35000"/>
                  </a:schemeClr>
                </a:solidFill>
              </a:defRPr>
            </a:lvl1pPr>
            <a:lvl2pPr marL="1098012" indent="0">
              <a:buNone/>
              <a:defRPr sz="4323">
                <a:solidFill>
                  <a:schemeClr val="tx1">
                    <a:tint val="75000"/>
                  </a:schemeClr>
                </a:solidFill>
              </a:defRPr>
            </a:lvl2pPr>
            <a:lvl3pPr marL="2196023" indent="0">
              <a:buNone/>
              <a:defRPr sz="3843">
                <a:solidFill>
                  <a:schemeClr val="tx1">
                    <a:tint val="75000"/>
                  </a:schemeClr>
                </a:solidFill>
              </a:defRPr>
            </a:lvl3pPr>
            <a:lvl4pPr marL="3294035" indent="0">
              <a:buNone/>
              <a:defRPr sz="3362">
                <a:solidFill>
                  <a:schemeClr val="tx1">
                    <a:tint val="75000"/>
                  </a:schemeClr>
                </a:solidFill>
              </a:defRPr>
            </a:lvl4pPr>
            <a:lvl5pPr marL="4392046" indent="0">
              <a:buNone/>
              <a:defRPr sz="3362">
                <a:solidFill>
                  <a:schemeClr val="tx1">
                    <a:tint val="75000"/>
                  </a:schemeClr>
                </a:solidFill>
              </a:defRPr>
            </a:lvl5pPr>
            <a:lvl6pPr marL="5490058" indent="0">
              <a:buNone/>
              <a:defRPr sz="3362">
                <a:solidFill>
                  <a:schemeClr val="tx1">
                    <a:tint val="75000"/>
                  </a:schemeClr>
                </a:solidFill>
              </a:defRPr>
            </a:lvl6pPr>
            <a:lvl7pPr marL="6588069" indent="0">
              <a:buNone/>
              <a:defRPr sz="3362">
                <a:solidFill>
                  <a:schemeClr val="tx1">
                    <a:tint val="75000"/>
                  </a:schemeClr>
                </a:solidFill>
              </a:defRPr>
            </a:lvl7pPr>
            <a:lvl8pPr marL="7686081" indent="0">
              <a:buNone/>
              <a:defRPr sz="3362">
                <a:solidFill>
                  <a:schemeClr val="tx1">
                    <a:tint val="75000"/>
                  </a:schemeClr>
                </a:solidFill>
              </a:defRPr>
            </a:lvl8pPr>
            <a:lvl9pPr marL="8784092" indent="0">
              <a:buNone/>
              <a:defRPr sz="3362">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139" y="15126033"/>
            <a:ext cx="3262177" cy="242666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1227746" y="15496779"/>
            <a:ext cx="1404861" cy="1744148"/>
          </a:xfrm>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25776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664835" y="10206731"/>
            <a:ext cx="7679071" cy="1799629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2817878" y="10206731"/>
            <a:ext cx="7678019" cy="1799629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139" y="3397271"/>
            <a:ext cx="3262177" cy="242666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1227746" y="3763125"/>
            <a:ext cx="1404861" cy="1744148"/>
          </a:xfrm>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84202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440385" y="10636263"/>
            <a:ext cx="6903522" cy="2752718"/>
          </a:xfrm>
        </p:spPr>
        <p:txBody>
          <a:bodyPr anchor="b">
            <a:noAutofit/>
          </a:bodyPr>
          <a:lstStyle>
            <a:lvl1pPr marL="0" indent="0">
              <a:buNone/>
              <a:defRPr sz="5764" b="0"/>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Haga clic para modificar el estilo de texto del patrón</a:t>
            </a:r>
          </a:p>
        </p:txBody>
      </p:sp>
      <p:sp>
        <p:nvSpPr>
          <p:cNvPr id="4" name="Content Placeholder 3"/>
          <p:cNvSpPr>
            <a:spLocks noGrp="1"/>
          </p:cNvSpPr>
          <p:nvPr>
            <p:ph sz="half" idx="2"/>
          </p:nvPr>
        </p:nvSpPr>
        <p:spPr>
          <a:xfrm>
            <a:off x="4664831" y="13388983"/>
            <a:ext cx="7679073" cy="14835483"/>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3583609" y="10620843"/>
            <a:ext cx="6900263" cy="2752718"/>
          </a:xfrm>
        </p:spPr>
        <p:txBody>
          <a:bodyPr anchor="b">
            <a:noAutofit/>
          </a:bodyPr>
          <a:lstStyle>
            <a:lvl1pPr marL="0" indent="0">
              <a:buNone/>
              <a:defRPr sz="5764" b="0"/>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12809250" y="13373564"/>
            <a:ext cx="7674625" cy="14835483"/>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139" y="3397271"/>
            <a:ext cx="3262177" cy="242666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1227746" y="3763125"/>
            <a:ext cx="1404861" cy="1744148"/>
          </a:xfrm>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430650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4671519" y="2981281"/>
            <a:ext cx="15824376" cy="6118622"/>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139" y="3397271"/>
            <a:ext cx="3262177" cy="242666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013776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139" y="3397271"/>
            <a:ext cx="3262177" cy="242666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02040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664831" y="2130896"/>
            <a:ext cx="6315110" cy="4663698"/>
          </a:xfrm>
        </p:spPr>
        <p:txBody>
          <a:bodyPr anchor="b"/>
          <a:lstStyle>
            <a:lvl1pPr algn="l">
              <a:defRPr sz="4803"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1391798" y="2130903"/>
            <a:ext cx="9104098" cy="25866476"/>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664831" y="7636338"/>
            <a:ext cx="6315110" cy="20361025"/>
          </a:xfrm>
        </p:spPr>
        <p:txBody>
          <a:bodyPr/>
          <a:lstStyle>
            <a:lvl1pPr marL="0" indent="0">
              <a:buNone/>
              <a:defRPr sz="3362"/>
            </a:lvl1pPr>
            <a:lvl2pPr marL="1098012" indent="0">
              <a:buNone/>
              <a:defRPr sz="2882"/>
            </a:lvl2pPr>
            <a:lvl3pPr marL="2196023" indent="0">
              <a:buNone/>
              <a:defRPr sz="2402"/>
            </a:lvl3pPr>
            <a:lvl4pPr marL="3294035" indent="0">
              <a:buNone/>
              <a:defRPr sz="2161"/>
            </a:lvl4pPr>
            <a:lvl5pPr marL="4392046" indent="0">
              <a:buNone/>
              <a:defRPr sz="2161"/>
            </a:lvl5pPr>
            <a:lvl6pPr marL="5490058" indent="0">
              <a:buNone/>
              <a:defRPr sz="2161"/>
            </a:lvl6pPr>
            <a:lvl7pPr marL="6588069" indent="0">
              <a:buNone/>
              <a:defRPr sz="2161"/>
            </a:lvl7pPr>
            <a:lvl8pPr marL="7686081" indent="0">
              <a:buNone/>
              <a:defRPr sz="2161"/>
            </a:lvl8pPr>
            <a:lvl9pPr marL="8784092" indent="0">
              <a:buNone/>
              <a:defRPr sz="2161"/>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139" y="3397271"/>
            <a:ext cx="3262177" cy="242666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2979539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664832" y="22931755"/>
            <a:ext cx="15831064" cy="2707223"/>
          </a:xfrm>
        </p:spPr>
        <p:txBody>
          <a:bodyPr anchor="b">
            <a:normAutofit/>
          </a:bodyPr>
          <a:lstStyle>
            <a:lvl1pPr algn="l">
              <a:defRPr sz="5764"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4664832" y="3033134"/>
            <a:ext cx="15831064" cy="18414621"/>
          </a:xfrm>
        </p:spPr>
        <p:txBody>
          <a:bodyPr anchor="t">
            <a:normAutofit/>
          </a:bodyPr>
          <a:lstStyle>
            <a:lvl1pPr marL="0" indent="0" algn="ctr">
              <a:buNone/>
              <a:defRPr sz="3843"/>
            </a:lvl1pPr>
            <a:lvl2pPr marL="1098012" indent="0">
              <a:buNone/>
              <a:defRPr sz="3843"/>
            </a:lvl2pPr>
            <a:lvl3pPr marL="2196023" indent="0">
              <a:buNone/>
              <a:defRPr sz="3843"/>
            </a:lvl3pPr>
            <a:lvl4pPr marL="3294035" indent="0">
              <a:buNone/>
              <a:defRPr sz="3843"/>
            </a:lvl4pPr>
            <a:lvl5pPr marL="4392046" indent="0">
              <a:buNone/>
              <a:defRPr sz="3843"/>
            </a:lvl5pPr>
            <a:lvl6pPr marL="5490058" indent="0">
              <a:buNone/>
              <a:defRPr sz="3843"/>
            </a:lvl6pPr>
            <a:lvl7pPr marL="6588069" indent="0">
              <a:buNone/>
              <a:defRPr sz="3843"/>
            </a:lvl7pPr>
            <a:lvl8pPr marL="7686081" indent="0">
              <a:buNone/>
              <a:defRPr sz="3843"/>
            </a:lvl8pPr>
            <a:lvl9pPr marL="8784092" indent="0">
              <a:buNone/>
              <a:defRPr sz="3843"/>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664832" y="25638979"/>
            <a:ext cx="15831064" cy="2358389"/>
          </a:xfrm>
        </p:spPr>
        <p:txBody>
          <a:bodyPr>
            <a:normAutofit/>
          </a:bodyPr>
          <a:lstStyle>
            <a:lvl1pPr marL="0" indent="0">
              <a:buNone/>
              <a:defRPr sz="2882"/>
            </a:lvl1pPr>
            <a:lvl2pPr marL="1098012" indent="0">
              <a:buNone/>
              <a:defRPr sz="2882"/>
            </a:lvl2pPr>
            <a:lvl3pPr marL="2196023" indent="0">
              <a:buNone/>
              <a:defRPr sz="2402"/>
            </a:lvl3pPr>
            <a:lvl4pPr marL="3294035" indent="0">
              <a:buNone/>
              <a:defRPr sz="2161"/>
            </a:lvl4pPr>
            <a:lvl5pPr marL="4392046" indent="0">
              <a:buNone/>
              <a:defRPr sz="2161"/>
            </a:lvl5pPr>
            <a:lvl6pPr marL="5490058" indent="0">
              <a:buNone/>
              <a:defRPr sz="2161"/>
            </a:lvl6pPr>
            <a:lvl7pPr marL="6588069" indent="0">
              <a:buNone/>
              <a:defRPr sz="2161"/>
            </a:lvl7pPr>
            <a:lvl8pPr marL="7686081" indent="0">
              <a:buNone/>
              <a:defRPr sz="2161"/>
            </a:lvl8pPr>
            <a:lvl9pPr marL="8784092" indent="0">
              <a:buNone/>
              <a:defRPr sz="2161"/>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139" y="23457498"/>
            <a:ext cx="3262177" cy="242666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1227746" y="23803476"/>
            <a:ext cx="1404861" cy="1744148"/>
          </a:xfrm>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9201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2" y="1091989"/>
            <a:ext cx="4757976" cy="31711742"/>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49042" y="3578"/>
            <a:ext cx="4688503" cy="32733396"/>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439198" cy="32759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671519" y="2981281"/>
            <a:ext cx="15824376" cy="6118622"/>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64832" y="10191891"/>
            <a:ext cx="15831064" cy="18563802"/>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8665905" y="29306414"/>
            <a:ext cx="1840510" cy="1768252"/>
          </a:xfrm>
          <a:prstGeom prst="rect">
            <a:avLst/>
          </a:prstGeom>
        </p:spPr>
        <p:txBody>
          <a:bodyPr vert="horz" lIns="91440" tIns="45720" rIns="91440" bIns="45720" rtlCol="0" anchor="ctr"/>
          <a:lstStyle>
            <a:lvl1pPr algn="r">
              <a:defRPr sz="2161">
                <a:solidFill>
                  <a:schemeClr val="tx1">
                    <a:tint val="75000"/>
                  </a:schemeClr>
                </a:solidFill>
              </a:defRPr>
            </a:lvl1pPr>
          </a:lstStyle>
          <a:p>
            <a:fld id="{91064BA3-83C8-46BC-B43A-3209F898C737}" type="datetimeFigureOut">
              <a:rPr lang="en-US" smtClean="0"/>
              <a:t>2/4/2022</a:t>
            </a:fld>
            <a:endParaRPr lang="en-US" dirty="0"/>
          </a:p>
        </p:txBody>
      </p:sp>
      <p:sp>
        <p:nvSpPr>
          <p:cNvPr id="5" name="Footer Placeholder 4"/>
          <p:cNvSpPr>
            <a:spLocks noGrp="1"/>
          </p:cNvSpPr>
          <p:nvPr>
            <p:ph type="ftr" sz="quarter" idx="3"/>
          </p:nvPr>
        </p:nvSpPr>
        <p:spPr>
          <a:xfrm>
            <a:off x="4664831" y="29309853"/>
            <a:ext cx="13728504" cy="1744148"/>
          </a:xfrm>
          <a:prstGeom prst="rect">
            <a:avLst/>
          </a:prstGeom>
        </p:spPr>
        <p:txBody>
          <a:bodyPr vert="horz" lIns="91440" tIns="45720" rIns="91440" bIns="45720" rtlCol="0" anchor="ctr"/>
          <a:lstStyle>
            <a:lvl1pPr algn="l">
              <a:defRPr sz="2161">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1227746" y="3763125"/>
            <a:ext cx="1404861" cy="1744148"/>
          </a:xfrm>
          <a:prstGeom prst="rect">
            <a:avLst/>
          </a:prstGeom>
        </p:spPr>
        <p:txBody>
          <a:bodyPr vert="horz" lIns="91440" tIns="45720" rIns="91440" bIns="45720" rtlCol="0" anchor="ctr"/>
          <a:lstStyle>
            <a:lvl1pPr algn="r">
              <a:defRPr sz="4803">
                <a:solidFill>
                  <a:srgbClr val="FEFFFF"/>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6965262"/>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 id="2147483766" r:id="rId14"/>
    <p:sldLayoutId id="2147483767" r:id="rId15"/>
    <p:sldLayoutId id="2147483768" r:id="rId16"/>
  </p:sldLayoutIdLst>
  <p:txStyles>
    <p:titleStyle>
      <a:lvl1pPr algn="l" defTabSz="1098012" rtl="0" eaLnBrk="1" latinLnBrk="0" hangingPunct="1">
        <a:spcBef>
          <a:spcPct val="0"/>
        </a:spcBef>
        <a:buNone/>
        <a:defRPr sz="8646"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823509" indent="-823509" algn="l" defTabSz="1098012" rtl="0" eaLnBrk="1" latinLnBrk="0" hangingPunct="1">
        <a:spcBef>
          <a:spcPts val="2402"/>
        </a:spcBef>
        <a:spcAft>
          <a:spcPts val="0"/>
        </a:spcAft>
        <a:buClr>
          <a:schemeClr val="accent1"/>
        </a:buClr>
        <a:buFont typeface="Wingdings 3" charset="2"/>
        <a:buChar char=""/>
        <a:defRPr sz="4323" kern="1200">
          <a:solidFill>
            <a:schemeClr val="tx1">
              <a:lumMod val="75000"/>
              <a:lumOff val="25000"/>
            </a:schemeClr>
          </a:solidFill>
          <a:latin typeface="+mn-lt"/>
          <a:ea typeface="+mn-ea"/>
          <a:cs typeface="+mn-cs"/>
        </a:defRPr>
      </a:lvl1pPr>
      <a:lvl2pPr marL="1784269" indent="-686257" algn="l" defTabSz="1098012" rtl="0" eaLnBrk="1" latinLnBrk="0" hangingPunct="1">
        <a:spcBef>
          <a:spcPts val="2402"/>
        </a:spcBef>
        <a:spcAft>
          <a:spcPts val="0"/>
        </a:spcAft>
        <a:buClr>
          <a:schemeClr val="accent1"/>
        </a:buClr>
        <a:buFont typeface="Wingdings 3" charset="2"/>
        <a:buChar char=""/>
        <a:defRPr sz="3843" kern="1200">
          <a:solidFill>
            <a:schemeClr val="tx1">
              <a:lumMod val="75000"/>
              <a:lumOff val="25000"/>
            </a:schemeClr>
          </a:solidFill>
          <a:latin typeface="+mn-lt"/>
          <a:ea typeface="+mn-ea"/>
          <a:cs typeface="+mn-cs"/>
        </a:defRPr>
      </a:lvl2pPr>
      <a:lvl3pPr marL="2745029" indent="-549006" algn="l" defTabSz="1098012" rtl="0" eaLnBrk="1" latinLnBrk="0" hangingPunct="1">
        <a:spcBef>
          <a:spcPts val="2402"/>
        </a:spcBef>
        <a:spcAft>
          <a:spcPts val="0"/>
        </a:spcAft>
        <a:buClr>
          <a:schemeClr val="accent1"/>
        </a:buClr>
        <a:buFont typeface="Wingdings 3" charset="2"/>
        <a:buChar char=""/>
        <a:defRPr sz="3362" kern="1200">
          <a:solidFill>
            <a:schemeClr val="tx1">
              <a:lumMod val="75000"/>
              <a:lumOff val="25000"/>
            </a:schemeClr>
          </a:solidFill>
          <a:latin typeface="+mn-lt"/>
          <a:ea typeface="+mn-ea"/>
          <a:cs typeface="+mn-cs"/>
        </a:defRPr>
      </a:lvl3pPr>
      <a:lvl4pPr marL="3843040" indent="-549006" algn="l" defTabSz="1098012" rtl="0" eaLnBrk="1" latinLnBrk="0" hangingPunct="1">
        <a:spcBef>
          <a:spcPts val="2402"/>
        </a:spcBef>
        <a:spcAft>
          <a:spcPts val="0"/>
        </a:spcAft>
        <a:buClr>
          <a:schemeClr val="accent1"/>
        </a:buClr>
        <a:buFont typeface="Wingdings 3" charset="2"/>
        <a:buChar char=""/>
        <a:defRPr sz="2882" kern="1200">
          <a:solidFill>
            <a:schemeClr val="tx1">
              <a:lumMod val="75000"/>
              <a:lumOff val="25000"/>
            </a:schemeClr>
          </a:solidFill>
          <a:latin typeface="+mn-lt"/>
          <a:ea typeface="+mn-ea"/>
          <a:cs typeface="+mn-cs"/>
        </a:defRPr>
      </a:lvl4pPr>
      <a:lvl5pPr marL="4941052" indent="-549006" algn="l" defTabSz="1098012" rtl="0" eaLnBrk="1" latinLnBrk="0" hangingPunct="1">
        <a:spcBef>
          <a:spcPts val="2402"/>
        </a:spcBef>
        <a:spcAft>
          <a:spcPts val="0"/>
        </a:spcAft>
        <a:buClr>
          <a:schemeClr val="accent1"/>
        </a:buClr>
        <a:buFont typeface="Wingdings 3" charset="2"/>
        <a:buChar char=""/>
        <a:defRPr sz="2882" kern="1200">
          <a:solidFill>
            <a:schemeClr val="tx1">
              <a:lumMod val="75000"/>
              <a:lumOff val="25000"/>
            </a:schemeClr>
          </a:solidFill>
          <a:latin typeface="+mn-lt"/>
          <a:ea typeface="+mn-ea"/>
          <a:cs typeface="+mn-cs"/>
        </a:defRPr>
      </a:lvl5pPr>
      <a:lvl6pPr marL="6039063" indent="-549006" algn="l" defTabSz="1098012" rtl="0" eaLnBrk="1" latinLnBrk="0" hangingPunct="1">
        <a:spcBef>
          <a:spcPts val="2402"/>
        </a:spcBef>
        <a:spcAft>
          <a:spcPts val="0"/>
        </a:spcAft>
        <a:buClr>
          <a:schemeClr val="accent1"/>
        </a:buClr>
        <a:buFont typeface="Wingdings 3" charset="2"/>
        <a:buChar char=""/>
        <a:defRPr sz="2882" kern="1200">
          <a:solidFill>
            <a:schemeClr val="tx1">
              <a:lumMod val="75000"/>
              <a:lumOff val="25000"/>
            </a:schemeClr>
          </a:solidFill>
          <a:latin typeface="+mn-lt"/>
          <a:ea typeface="+mn-ea"/>
          <a:cs typeface="+mn-cs"/>
        </a:defRPr>
      </a:lvl6pPr>
      <a:lvl7pPr marL="7137075" indent="-549006" algn="l" defTabSz="1098012" rtl="0" eaLnBrk="1" latinLnBrk="0" hangingPunct="1">
        <a:spcBef>
          <a:spcPts val="2402"/>
        </a:spcBef>
        <a:spcAft>
          <a:spcPts val="0"/>
        </a:spcAft>
        <a:buClr>
          <a:schemeClr val="accent1"/>
        </a:buClr>
        <a:buFont typeface="Wingdings 3" charset="2"/>
        <a:buChar char=""/>
        <a:defRPr sz="2882" kern="1200">
          <a:solidFill>
            <a:schemeClr val="tx1">
              <a:lumMod val="75000"/>
              <a:lumOff val="25000"/>
            </a:schemeClr>
          </a:solidFill>
          <a:latin typeface="+mn-lt"/>
          <a:ea typeface="+mn-ea"/>
          <a:cs typeface="+mn-cs"/>
        </a:defRPr>
      </a:lvl7pPr>
      <a:lvl8pPr marL="8235086" indent="-549006" algn="l" defTabSz="1098012" rtl="0" eaLnBrk="1" latinLnBrk="0" hangingPunct="1">
        <a:spcBef>
          <a:spcPts val="2402"/>
        </a:spcBef>
        <a:spcAft>
          <a:spcPts val="0"/>
        </a:spcAft>
        <a:buClr>
          <a:schemeClr val="accent1"/>
        </a:buClr>
        <a:buFont typeface="Wingdings 3" charset="2"/>
        <a:buChar char=""/>
        <a:defRPr sz="2882" kern="1200">
          <a:solidFill>
            <a:schemeClr val="tx1">
              <a:lumMod val="75000"/>
              <a:lumOff val="25000"/>
            </a:schemeClr>
          </a:solidFill>
          <a:latin typeface="+mn-lt"/>
          <a:ea typeface="+mn-ea"/>
          <a:cs typeface="+mn-cs"/>
        </a:defRPr>
      </a:lvl8pPr>
      <a:lvl9pPr marL="9333098" indent="-549006" algn="l" defTabSz="1098012" rtl="0" eaLnBrk="1" latinLnBrk="0" hangingPunct="1">
        <a:spcBef>
          <a:spcPts val="2402"/>
        </a:spcBef>
        <a:spcAft>
          <a:spcPts val="0"/>
        </a:spcAft>
        <a:buClr>
          <a:schemeClr val="accent1"/>
        </a:buClr>
        <a:buFont typeface="Wingdings 3" charset="2"/>
        <a:buChar char=""/>
        <a:defRPr sz="2882" kern="1200">
          <a:solidFill>
            <a:schemeClr val="tx1">
              <a:lumMod val="75000"/>
              <a:lumOff val="25000"/>
            </a:schemeClr>
          </a:solidFill>
          <a:latin typeface="+mn-lt"/>
          <a:ea typeface="+mn-ea"/>
          <a:cs typeface="+mn-cs"/>
        </a:defRPr>
      </a:lvl9pPr>
    </p:bodyStyle>
    <p:otherStyle>
      <a:defPPr>
        <a:defRPr lang="en-US"/>
      </a:defPPr>
      <a:lvl1pPr marL="0" algn="l" defTabSz="1098012" rtl="0" eaLnBrk="1" latinLnBrk="0" hangingPunct="1">
        <a:defRPr sz="4323" kern="1200">
          <a:solidFill>
            <a:schemeClr val="tx1"/>
          </a:solidFill>
          <a:latin typeface="+mn-lt"/>
          <a:ea typeface="+mn-ea"/>
          <a:cs typeface="+mn-cs"/>
        </a:defRPr>
      </a:lvl1pPr>
      <a:lvl2pPr marL="1098012" algn="l" defTabSz="1098012" rtl="0" eaLnBrk="1" latinLnBrk="0" hangingPunct="1">
        <a:defRPr sz="4323" kern="1200">
          <a:solidFill>
            <a:schemeClr val="tx1"/>
          </a:solidFill>
          <a:latin typeface="+mn-lt"/>
          <a:ea typeface="+mn-ea"/>
          <a:cs typeface="+mn-cs"/>
        </a:defRPr>
      </a:lvl2pPr>
      <a:lvl3pPr marL="2196023" algn="l" defTabSz="1098012" rtl="0" eaLnBrk="1" latinLnBrk="0" hangingPunct="1">
        <a:defRPr sz="4323" kern="1200">
          <a:solidFill>
            <a:schemeClr val="tx1"/>
          </a:solidFill>
          <a:latin typeface="+mn-lt"/>
          <a:ea typeface="+mn-ea"/>
          <a:cs typeface="+mn-cs"/>
        </a:defRPr>
      </a:lvl3pPr>
      <a:lvl4pPr marL="3294035" algn="l" defTabSz="1098012" rtl="0" eaLnBrk="1" latinLnBrk="0" hangingPunct="1">
        <a:defRPr sz="4323" kern="1200">
          <a:solidFill>
            <a:schemeClr val="tx1"/>
          </a:solidFill>
          <a:latin typeface="+mn-lt"/>
          <a:ea typeface="+mn-ea"/>
          <a:cs typeface="+mn-cs"/>
        </a:defRPr>
      </a:lvl4pPr>
      <a:lvl5pPr marL="4392046" algn="l" defTabSz="1098012" rtl="0" eaLnBrk="1" latinLnBrk="0" hangingPunct="1">
        <a:defRPr sz="4323" kern="1200">
          <a:solidFill>
            <a:schemeClr val="tx1"/>
          </a:solidFill>
          <a:latin typeface="+mn-lt"/>
          <a:ea typeface="+mn-ea"/>
          <a:cs typeface="+mn-cs"/>
        </a:defRPr>
      </a:lvl5pPr>
      <a:lvl6pPr marL="5490058" algn="l" defTabSz="1098012" rtl="0" eaLnBrk="1" latinLnBrk="0" hangingPunct="1">
        <a:defRPr sz="4323" kern="1200">
          <a:solidFill>
            <a:schemeClr val="tx1"/>
          </a:solidFill>
          <a:latin typeface="+mn-lt"/>
          <a:ea typeface="+mn-ea"/>
          <a:cs typeface="+mn-cs"/>
        </a:defRPr>
      </a:lvl6pPr>
      <a:lvl7pPr marL="6588069" algn="l" defTabSz="1098012" rtl="0" eaLnBrk="1" latinLnBrk="0" hangingPunct="1">
        <a:defRPr sz="4323" kern="1200">
          <a:solidFill>
            <a:schemeClr val="tx1"/>
          </a:solidFill>
          <a:latin typeface="+mn-lt"/>
          <a:ea typeface="+mn-ea"/>
          <a:cs typeface="+mn-cs"/>
        </a:defRPr>
      </a:lvl7pPr>
      <a:lvl8pPr marL="7686081" algn="l" defTabSz="1098012" rtl="0" eaLnBrk="1" latinLnBrk="0" hangingPunct="1">
        <a:defRPr sz="4323" kern="1200">
          <a:solidFill>
            <a:schemeClr val="tx1"/>
          </a:solidFill>
          <a:latin typeface="+mn-lt"/>
          <a:ea typeface="+mn-ea"/>
          <a:cs typeface="+mn-cs"/>
        </a:defRPr>
      </a:lvl8pPr>
      <a:lvl9pPr marL="8784092" algn="l" defTabSz="1098012" rtl="0" eaLnBrk="1" latinLnBrk="0" hangingPunct="1">
        <a:defRPr sz="4323"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4783" y="1021461"/>
            <a:ext cx="17722096" cy="1114206"/>
          </a:xfrm>
        </p:spPr>
        <p:txBody>
          <a:bodyPr>
            <a:normAutofit fontScale="90000"/>
          </a:bodyPr>
          <a:lstStyle/>
          <a:p>
            <a:pPr algn="ctr"/>
            <a:r>
              <a:rPr lang="en-US" sz="6600" b="1" dirty="0" smtClean="0">
                <a:solidFill>
                  <a:srgbClr val="002060"/>
                </a:solidFill>
              </a:rPr>
              <a:t>III </a:t>
            </a:r>
            <a:r>
              <a:rPr lang="en-US" sz="6600" b="1" dirty="0" err="1" smtClean="0">
                <a:solidFill>
                  <a:srgbClr val="002060"/>
                </a:solidFill>
              </a:rPr>
              <a:t>Simposio</a:t>
            </a:r>
            <a:r>
              <a:rPr lang="en-US" sz="6600" b="1" dirty="0" smtClean="0">
                <a:solidFill>
                  <a:srgbClr val="002060"/>
                </a:solidFill>
              </a:rPr>
              <a:t> “Habitat, </a:t>
            </a:r>
            <a:r>
              <a:rPr lang="en-US" sz="6600" b="1" dirty="0" err="1" smtClean="0">
                <a:solidFill>
                  <a:srgbClr val="002060"/>
                </a:solidFill>
              </a:rPr>
              <a:t>Comunidad</a:t>
            </a:r>
            <a:r>
              <a:rPr lang="en-US" sz="6600" b="1" dirty="0" smtClean="0">
                <a:solidFill>
                  <a:srgbClr val="002060"/>
                </a:solidFill>
              </a:rPr>
              <a:t> y </a:t>
            </a:r>
            <a:r>
              <a:rPr lang="en-US" sz="6600" b="1" dirty="0" err="1" smtClean="0">
                <a:solidFill>
                  <a:srgbClr val="002060"/>
                </a:solidFill>
              </a:rPr>
              <a:t>Desarrollo</a:t>
            </a:r>
            <a:r>
              <a:rPr lang="en-US" sz="6600" b="1" dirty="0" smtClean="0">
                <a:solidFill>
                  <a:srgbClr val="002060"/>
                </a:solidFill>
              </a:rPr>
              <a:t> Local”</a:t>
            </a:r>
            <a:endParaRPr lang="en-US" sz="6600" b="1" dirty="0">
              <a:solidFill>
                <a:srgbClr val="002060"/>
              </a:solidFill>
            </a:endParaRPr>
          </a:p>
        </p:txBody>
      </p:sp>
      <p:sp>
        <p:nvSpPr>
          <p:cNvPr id="3" name="Subtítulo 2"/>
          <p:cNvSpPr>
            <a:spLocks noGrp="1"/>
          </p:cNvSpPr>
          <p:nvPr>
            <p:ph type="subTitle" idx="1"/>
          </p:nvPr>
        </p:nvSpPr>
        <p:spPr>
          <a:xfrm>
            <a:off x="1511968" y="6765311"/>
            <a:ext cx="19137810" cy="2572616"/>
          </a:xfrm>
        </p:spPr>
        <p:txBody>
          <a:bodyPr>
            <a:noAutofit/>
          </a:bodyPr>
          <a:lstStyle/>
          <a:p>
            <a:pPr algn="just"/>
            <a:r>
              <a:rPr lang="es-ES" sz="2000" b="1" dirty="0" smtClean="0"/>
              <a:t>Los </a:t>
            </a:r>
            <a:r>
              <a:rPr lang="es-ES" sz="2000" b="1" dirty="0"/>
              <a:t>microcréditos son montos </a:t>
            </a:r>
            <a:r>
              <a:rPr lang="es-ES" sz="2000" b="1" dirty="0" smtClean="0"/>
              <a:t>financieros pequeños, </a:t>
            </a:r>
            <a:r>
              <a:rPr lang="es-ES" sz="2000" b="1" dirty="0"/>
              <a:t>concedidos por una entidad bancaria a personas de bajos recursos. El microcrédito grupal se otorga a estas personas pero integradas en un grupo con negocios diferentes, </a:t>
            </a:r>
            <a:r>
              <a:rPr lang="es-ES" sz="2000" b="1" dirty="0" smtClean="0"/>
              <a:t>emprendedores que </a:t>
            </a:r>
            <a:r>
              <a:rPr lang="es-ES" sz="2000" b="1" dirty="0"/>
              <a:t>se obligan solidariamente para el pago, firmándose un contrato grupal con el banco. El objetivo del trabajo consiste en determinar las posibilidades de incorporar el microcrédito grupal en Cuba, como vía de inclusión financiera. </a:t>
            </a:r>
            <a:r>
              <a:rPr lang="es-ES" sz="2000" b="1" dirty="0" smtClean="0"/>
              <a:t> Las </a:t>
            </a:r>
            <a:r>
              <a:rPr lang="es-ES" sz="2000" b="1" dirty="0"/>
              <a:t>entidades bancarias cubanas no poseen en sus carteras este producto financiero, </a:t>
            </a:r>
            <a:r>
              <a:rPr lang="es-ES" sz="2000" b="1" dirty="0" smtClean="0"/>
              <a:t>existiendo </a:t>
            </a:r>
            <a:r>
              <a:rPr lang="es-ES" sz="2000" b="1" dirty="0"/>
              <a:t>una extensa red de oficinas bancarias con experiencia en productos similares, </a:t>
            </a:r>
            <a:r>
              <a:rPr lang="es-ES" sz="2000" b="1" dirty="0" smtClean="0"/>
              <a:t>personas </a:t>
            </a:r>
            <a:r>
              <a:rPr lang="es-ES" sz="2000" b="1" dirty="0"/>
              <a:t>con deseos de emprender nuevos negocios o mejorar los </a:t>
            </a:r>
            <a:r>
              <a:rPr lang="es-ES" sz="2000" b="1" dirty="0" smtClean="0"/>
              <a:t>existentes</a:t>
            </a:r>
            <a:r>
              <a:rPr lang="es-ES" sz="2000" b="1" dirty="0"/>
              <a:t>.</a:t>
            </a:r>
            <a:r>
              <a:rPr lang="es-ES" sz="2000" b="1" dirty="0" smtClean="0"/>
              <a:t> </a:t>
            </a:r>
            <a:r>
              <a:rPr lang="es-ES" sz="2000" b="1" dirty="0"/>
              <a:t>En muchas viviendas </a:t>
            </a:r>
            <a:r>
              <a:rPr lang="es-ES" sz="2000" b="1" dirty="0" smtClean="0"/>
              <a:t>existen personas con  interés de </a:t>
            </a:r>
            <a:r>
              <a:rPr lang="es-ES" sz="2000" b="1" dirty="0"/>
              <a:t>emprender un nuevo </a:t>
            </a:r>
            <a:r>
              <a:rPr lang="es-ES" sz="2000" b="1" dirty="0" smtClean="0"/>
              <a:t>negocio y los </a:t>
            </a:r>
            <a:r>
              <a:rPr lang="es-ES" sz="2000" b="1" dirty="0"/>
              <a:t>existentes pueden </a:t>
            </a:r>
            <a:r>
              <a:rPr lang="es-ES" sz="2000" b="1" dirty="0" smtClean="0"/>
              <a:t>mejorarse </a:t>
            </a:r>
            <a:r>
              <a:rPr lang="es-ES" sz="2000" b="1" dirty="0"/>
              <a:t>utilizando ese producto </a:t>
            </a:r>
            <a:r>
              <a:rPr lang="es-ES" sz="2000" b="1" dirty="0" smtClean="0"/>
              <a:t>bancario. Se evidenció que existen </a:t>
            </a:r>
            <a:r>
              <a:rPr lang="es-ES" sz="2000" b="1" dirty="0"/>
              <a:t>condiciones objetivas y subjetivas que permiten la utilización del microcrédito grupal en Cuba, </a:t>
            </a:r>
            <a:r>
              <a:rPr lang="es-ES" sz="2000" b="1" dirty="0" smtClean="0"/>
              <a:t>propiciándose </a:t>
            </a:r>
            <a:r>
              <a:rPr lang="es-ES" sz="2000" b="1" dirty="0"/>
              <a:t>mayor inclusión financiera y mejores condiciones de vida para una parte considerable de la población.</a:t>
            </a:r>
            <a:endParaRPr lang="en-US" sz="2000" b="1" dirty="0"/>
          </a:p>
        </p:txBody>
      </p:sp>
      <p:sp>
        <p:nvSpPr>
          <p:cNvPr id="28" name="Título 1"/>
          <p:cNvSpPr txBox="1">
            <a:spLocks/>
          </p:cNvSpPr>
          <p:nvPr/>
        </p:nvSpPr>
        <p:spPr>
          <a:xfrm>
            <a:off x="2799805" y="2536800"/>
            <a:ext cx="17722096" cy="1114206"/>
          </a:xfrm>
          <a:prstGeom prst="rect">
            <a:avLst/>
          </a:prstGeom>
        </p:spPr>
        <p:txBody>
          <a:bodyPr vert="horz" lIns="91440" tIns="45720" rIns="91440" bIns="45720" rtlCol="0" anchor="b">
            <a:no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n-US" sz="5400" b="1" dirty="0" err="1" smtClean="0">
                <a:solidFill>
                  <a:srgbClr val="002060"/>
                </a:solidFill>
              </a:rPr>
              <a:t>Microcrédito</a:t>
            </a:r>
            <a:r>
              <a:rPr lang="en-US" sz="5400" b="1" dirty="0" smtClean="0">
                <a:solidFill>
                  <a:srgbClr val="002060"/>
                </a:solidFill>
              </a:rPr>
              <a:t> </a:t>
            </a:r>
            <a:r>
              <a:rPr lang="en-US" sz="5400" b="1" dirty="0" err="1" smtClean="0">
                <a:solidFill>
                  <a:srgbClr val="002060"/>
                </a:solidFill>
              </a:rPr>
              <a:t>Grupal</a:t>
            </a:r>
            <a:r>
              <a:rPr lang="en-US" sz="5400" b="1" dirty="0" smtClean="0">
                <a:solidFill>
                  <a:srgbClr val="002060"/>
                </a:solidFill>
              </a:rPr>
              <a:t> </a:t>
            </a:r>
            <a:r>
              <a:rPr lang="en-US" sz="5400" b="1" dirty="0" err="1" smtClean="0">
                <a:solidFill>
                  <a:srgbClr val="002060"/>
                </a:solidFill>
              </a:rPr>
              <a:t>como</a:t>
            </a:r>
            <a:r>
              <a:rPr lang="en-US" sz="5400" b="1" dirty="0" smtClean="0">
                <a:solidFill>
                  <a:srgbClr val="002060"/>
                </a:solidFill>
              </a:rPr>
              <a:t> </a:t>
            </a:r>
            <a:r>
              <a:rPr lang="en-US" sz="5400" b="1" dirty="0" err="1" smtClean="0">
                <a:solidFill>
                  <a:srgbClr val="002060"/>
                </a:solidFill>
              </a:rPr>
              <a:t>alternativa</a:t>
            </a:r>
            <a:r>
              <a:rPr lang="en-US" sz="5400" b="1" dirty="0" smtClean="0">
                <a:solidFill>
                  <a:srgbClr val="002060"/>
                </a:solidFill>
              </a:rPr>
              <a:t> de </a:t>
            </a:r>
            <a:r>
              <a:rPr lang="en-US" sz="5400" b="1" dirty="0" err="1" smtClean="0">
                <a:solidFill>
                  <a:srgbClr val="002060"/>
                </a:solidFill>
              </a:rPr>
              <a:t>financiamiento</a:t>
            </a:r>
            <a:r>
              <a:rPr lang="en-US" sz="5400" b="1" dirty="0" smtClean="0">
                <a:solidFill>
                  <a:srgbClr val="002060"/>
                </a:solidFill>
              </a:rPr>
              <a:t> en Cuba</a:t>
            </a:r>
            <a:endParaRPr lang="en-US" sz="5400" b="1" dirty="0">
              <a:solidFill>
                <a:srgbClr val="002060"/>
              </a:solidFill>
            </a:endParaRPr>
          </a:p>
        </p:txBody>
      </p:sp>
      <p:sp>
        <p:nvSpPr>
          <p:cNvPr id="29" name="Text Placeholder 37">
            <a:extLst>
              <a:ext uri="{FF2B5EF4-FFF2-40B4-BE49-F238E27FC236}">
                <a16:creationId xmlns:a16="http://schemas.microsoft.com/office/drawing/2014/main" xmlns="" id="{0F56D88A-4B12-0F47-8D8A-2F1828CAE02A}"/>
              </a:ext>
            </a:extLst>
          </p:cNvPr>
          <p:cNvSpPr txBox="1">
            <a:spLocks/>
          </p:cNvSpPr>
          <p:nvPr/>
        </p:nvSpPr>
        <p:spPr>
          <a:xfrm>
            <a:off x="3641715" y="4119876"/>
            <a:ext cx="15608232" cy="1931705"/>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lnSpc>
                <a:spcPct val="100000"/>
              </a:lnSpc>
              <a:buNone/>
            </a:pPr>
            <a:r>
              <a:rPr lang="en-US" sz="4800" dirty="0" smtClean="0">
                <a:solidFill>
                  <a:srgbClr val="002060"/>
                </a:solidFill>
              </a:rPr>
              <a:t>Dr. C. Carlos </a:t>
            </a:r>
            <a:r>
              <a:rPr lang="en-US" sz="4800" dirty="0" smtClean="0">
                <a:solidFill>
                  <a:srgbClr val="002060"/>
                </a:solidFill>
              </a:rPr>
              <a:t>Manuel Souza Viamontes</a:t>
            </a:r>
          </a:p>
          <a:p>
            <a:pPr marL="0" indent="0" algn="ctr">
              <a:lnSpc>
                <a:spcPct val="100000"/>
              </a:lnSpc>
              <a:buNone/>
            </a:pPr>
            <a:r>
              <a:rPr lang="en-US" sz="4800" dirty="0" smtClean="0">
                <a:solidFill>
                  <a:srgbClr val="002060"/>
                </a:solidFill>
              </a:rPr>
              <a:t>CEDET. Universidad de Camagüey. Cuba.</a:t>
            </a:r>
          </a:p>
          <a:p>
            <a:pPr marL="0" indent="0" algn="ctr">
              <a:lnSpc>
                <a:spcPct val="100000"/>
              </a:lnSpc>
              <a:buNone/>
            </a:pPr>
            <a:endParaRPr lang="en-US" sz="5400" dirty="0" smtClean="0">
              <a:solidFill>
                <a:srgbClr val="002060"/>
              </a:solidFill>
            </a:endParaRPr>
          </a:p>
        </p:txBody>
      </p:sp>
      <p:sp>
        <p:nvSpPr>
          <p:cNvPr id="31" name="CuadroTexto 30"/>
          <p:cNvSpPr txBox="1"/>
          <p:nvPr/>
        </p:nvSpPr>
        <p:spPr>
          <a:xfrm>
            <a:off x="1384091" y="10771072"/>
            <a:ext cx="19474694" cy="10495181"/>
          </a:xfrm>
          <a:prstGeom prst="rect">
            <a:avLst/>
          </a:prstGeom>
          <a:noFill/>
        </p:spPr>
        <p:txBody>
          <a:bodyPr wrap="square" rtlCol="0">
            <a:spAutoFit/>
          </a:bodyPr>
          <a:lstStyle/>
          <a:p>
            <a:pPr algn="just"/>
            <a:r>
              <a:rPr lang="es-ES" sz="2000" b="1" dirty="0" smtClean="0"/>
              <a:t>Aunque el microcrédito lo conciben a </a:t>
            </a:r>
            <a:r>
              <a:rPr lang="es-ES" sz="2000" b="1" dirty="0"/>
              <a:t>partir de la creación del </a:t>
            </a:r>
            <a:r>
              <a:rPr lang="es-ES" sz="2000" b="1" dirty="0" err="1"/>
              <a:t>Grameen</a:t>
            </a:r>
            <a:r>
              <a:rPr lang="es-ES" sz="2000" b="1" dirty="0"/>
              <a:t> Bank en </a:t>
            </a:r>
            <a:r>
              <a:rPr lang="es-ES" sz="2000" b="1" dirty="0" smtClean="0"/>
              <a:t>Bangladesh, existen </a:t>
            </a:r>
            <a:r>
              <a:rPr lang="es-ES" sz="2000" b="1" dirty="0"/>
              <a:t>experiencias previas en siglos anteriores </a:t>
            </a:r>
            <a:r>
              <a:rPr lang="es-ES" sz="2000" b="1" dirty="0" smtClean="0"/>
              <a:t>en Alemania</a:t>
            </a:r>
            <a:r>
              <a:rPr lang="es-ES" sz="2000" b="1" dirty="0"/>
              <a:t>, Inglaterra, Irlanda e </a:t>
            </a:r>
            <a:r>
              <a:rPr lang="es-ES" sz="2000" b="1" dirty="0" smtClean="0"/>
              <a:t>Italia.</a:t>
            </a:r>
            <a:endParaRPr lang="es-ES" sz="2000" b="1" dirty="0"/>
          </a:p>
          <a:p>
            <a:pPr algn="just"/>
            <a:r>
              <a:rPr lang="es-ES" sz="2000" b="1" dirty="0"/>
              <a:t>Numerosos autores han incursionado en el tema del microcrédito en los últimos </a:t>
            </a:r>
            <a:r>
              <a:rPr lang="es-ES" sz="2000" b="1" dirty="0" smtClean="0"/>
              <a:t>años Vidal </a:t>
            </a:r>
            <a:r>
              <a:rPr lang="es-ES" sz="2000" b="1" dirty="0"/>
              <a:t>(2021), Tauro et al. (2020), De los Santos et al. (2020), Ramírez-</a:t>
            </a:r>
            <a:r>
              <a:rPr lang="es-ES" sz="2000" b="1" dirty="0" err="1"/>
              <a:t>Virviescas</a:t>
            </a:r>
            <a:r>
              <a:rPr lang="es-ES" sz="2000" b="1" dirty="0"/>
              <a:t> y Guevara-Castañeda (2021), Lozano e Hincapié (2019), </a:t>
            </a:r>
            <a:r>
              <a:rPr lang="es-ES" sz="2000" b="1" dirty="0" err="1"/>
              <a:t>Vieyra</a:t>
            </a:r>
            <a:r>
              <a:rPr lang="es-ES" sz="2000" b="1" dirty="0"/>
              <a:t> y Rojas (2020), Fernández (2020), Martínez (2021) y Roldán (2020), </a:t>
            </a:r>
            <a:r>
              <a:rPr lang="es-ES" sz="2000" b="1" dirty="0" smtClean="0"/>
              <a:t> destacándose los </a:t>
            </a:r>
            <a:r>
              <a:rPr lang="es-ES" sz="2000" b="1" dirty="0"/>
              <a:t>trabajos de</a:t>
            </a:r>
            <a:r>
              <a:rPr lang="es-ES" sz="2000" b="1" dirty="0" smtClean="0"/>
              <a:t>: De </a:t>
            </a:r>
            <a:r>
              <a:rPr lang="es-ES" sz="2000" b="1" dirty="0"/>
              <a:t>los Santos et al. (2020) </a:t>
            </a:r>
            <a:r>
              <a:rPr lang="es-ES" sz="2000" b="1" dirty="0" smtClean="0"/>
              <a:t>sobre la financiación de </a:t>
            </a:r>
            <a:r>
              <a:rPr lang="es-ES" sz="2000" b="1" dirty="0"/>
              <a:t>emprendimientos, </a:t>
            </a:r>
            <a:r>
              <a:rPr lang="es-ES" sz="2000" b="1" dirty="0" smtClean="0"/>
              <a:t>para reducir  </a:t>
            </a:r>
            <a:r>
              <a:rPr lang="es-ES" sz="2000" b="1" dirty="0"/>
              <a:t>la </a:t>
            </a:r>
            <a:r>
              <a:rPr lang="es-ES" sz="2000" b="1" dirty="0" smtClean="0"/>
              <a:t>pobreza.  </a:t>
            </a:r>
            <a:r>
              <a:rPr lang="es-ES" sz="2000" b="1" dirty="0" err="1" smtClean="0"/>
              <a:t>Vieyra</a:t>
            </a:r>
            <a:r>
              <a:rPr lang="es-ES" sz="2000" b="1" dirty="0" smtClean="0"/>
              <a:t> </a:t>
            </a:r>
            <a:r>
              <a:rPr lang="es-ES" sz="2000" b="1" dirty="0"/>
              <a:t>y Rojas (2020</a:t>
            </a:r>
            <a:r>
              <a:rPr lang="es-ES" sz="2000" b="1" dirty="0" smtClean="0"/>
              <a:t>), afirmaron que las financieras </a:t>
            </a:r>
            <a:r>
              <a:rPr lang="es-ES" sz="2000" b="1" dirty="0"/>
              <a:t>que otorgan microcréditos en México se han instalado en el ámbito </a:t>
            </a:r>
            <a:r>
              <a:rPr lang="es-ES" sz="2000" b="1" dirty="0" smtClean="0"/>
              <a:t>rural.  Ramírez-</a:t>
            </a:r>
            <a:r>
              <a:rPr lang="es-ES" sz="2000" b="1" dirty="0" err="1" smtClean="0"/>
              <a:t>Virviescas</a:t>
            </a:r>
            <a:r>
              <a:rPr lang="es-ES" sz="2000" b="1" dirty="0" smtClean="0"/>
              <a:t> </a:t>
            </a:r>
            <a:r>
              <a:rPr lang="es-ES" sz="2000" b="1" dirty="0"/>
              <a:t>y Guevara-Castañeda (2021) han planteado que los habitantes rurales encuestados, los consideran </a:t>
            </a:r>
            <a:r>
              <a:rPr lang="es-ES" sz="2000" b="1" dirty="0" smtClean="0"/>
              <a:t>necesarios. Lozano </a:t>
            </a:r>
            <a:r>
              <a:rPr lang="es-ES" sz="2000" b="1" dirty="0"/>
              <a:t>e Hincapié (2019) se han referido a la selección de personas utilizando información del mercado, incorporando </a:t>
            </a:r>
            <a:r>
              <a:rPr lang="es-ES" sz="2000" b="1" dirty="0" smtClean="0"/>
              <a:t>tecnología. </a:t>
            </a:r>
            <a:r>
              <a:rPr lang="es-ES" sz="2000" b="1" dirty="0"/>
              <a:t>El autor de este trabajo aprecia la utilidad de la tecnología, pudiéndose considerar en el caso de Cuba, el </a:t>
            </a:r>
            <a:r>
              <a:rPr lang="es-ES" sz="2000" b="1" dirty="0" err="1"/>
              <a:t>transfermóvil</a:t>
            </a:r>
            <a:r>
              <a:rPr lang="es-ES" sz="2000" b="1" dirty="0"/>
              <a:t>  y el Sistema de Evaluación de Riesgo para Personas Naturales (SERPEN) , entre otras posibilidades</a:t>
            </a:r>
            <a:r>
              <a:rPr lang="es-ES" sz="2000" b="1" dirty="0" smtClean="0"/>
              <a:t>. Tauro </a:t>
            </a:r>
            <a:r>
              <a:rPr lang="es-ES" sz="2000" b="1" dirty="0"/>
              <a:t>et al. (2020), </a:t>
            </a:r>
            <a:r>
              <a:rPr lang="es-ES" sz="2000" b="1" dirty="0" smtClean="0"/>
              <a:t>refieren que en </a:t>
            </a:r>
            <a:r>
              <a:rPr lang="es-ES" sz="2000" b="1" dirty="0"/>
              <a:t>Argentina </a:t>
            </a:r>
            <a:r>
              <a:rPr lang="es-ES" sz="2000" b="1" dirty="0" smtClean="0"/>
              <a:t>hay microempresas </a:t>
            </a:r>
            <a:r>
              <a:rPr lang="es-ES" sz="2000" b="1" dirty="0"/>
              <a:t>que </a:t>
            </a:r>
            <a:r>
              <a:rPr lang="es-ES" sz="2000" b="1" dirty="0" smtClean="0"/>
              <a:t>desarrollan </a:t>
            </a:r>
            <a:r>
              <a:rPr lang="es-ES" sz="2000" b="1" dirty="0"/>
              <a:t>su actividad en la informalidad, que no cuenta con registros de su negocio, ni garantías, tampoco de historial crediticio y sufre la exclusión del sistema financiero </a:t>
            </a:r>
            <a:r>
              <a:rPr lang="es-ES" sz="2000" b="1" dirty="0" smtClean="0"/>
              <a:t>formal. </a:t>
            </a:r>
            <a:endParaRPr lang="es-ES" sz="2000" b="1" dirty="0"/>
          </a:p>
          <a:p>
            <a:pPr algn="just"/>
            <a:r>
              <a:rPr lang="es-ES" sz="2000" b="1" dirty="0"/>
              <a:t>El autor de este trabajo asume al microcrédito como un financiamiento que se concede a personas emprendedoras de escasos recursos, por montos de bajo importe, para pequeños negocios, que son asistidos por una entidad bancaria en todo el proceso de financiamiento y se desarrollan otras actividades como la capacitación, el ahorro y el seguro. </a:t>
            </a:r>
            <a:r>
              <a:rPr lang="es-ES" sz="2000" b="1" dirty="0" smtClean="0"/>
              <a:t> Este </a:t>
            </a:r>
            <a:r>
              <a:rPr lang="es-ES" sz="2000" b="1" dirty="0"/>
              <a:t>autor coincide en que el microcrédito grupal debe constituirse por personas con negocios </a:t>
            </a:r>
            <a:r>
              <a:rPr lang="es-ES" sz="2000" b="1" dirty="0" smtClean="0"/>
              <a:t>diferentes, </a:t>
            </a:r>
            <a:r>
              <a:rPr lang="es-ES" sz="2000" b="1" dirty="0"/>
              <a:t>emprendedoras, responsables y solidarias, organizadas para recibir microcréditos, integradas por un mínimo de cinco y máximo de 10 participantes, donde cada cliente conviene en obligarse solidariamente para el pago de su financiamiento en cada fecha acordada, así como el total de los otorgados individualmente, donde se firma un contrato grupal con el banco y se definan las obligaciones de ambas partes, se realicen depósitos en cuentas de ahorro y se  materialice un seguro, cuyo beneficiario sea el Banco, estar dispuestos a reunirse con una periodicidad corta, a ser atendidos por un especialista bancario y crear una organización interna en cada grupo (el que los dirige, el tesorero, un secretario y demás integrantes).</a:t>
            </a:r>
          </a:p>
          <a:p>
            <a:pPr algn="just"/>
            <a:r>
              <a:rPr lang="es-ES" sz="2000" b="1" dirty="0"/>
              <a:t>El microcrédito grupal ha tenido muy poca visibilidad en Cuba a criterio del autor, fundamentalmente hacia la población, por lo que </a:t>
            </a:r>
            <a:r>
              <a:rPr lang="es-ES" sz="2000" b="1" dirty="0" smtClean="0"/>
              <a:t>es </a:t>
            </a:r>
            <a:r>
              <a:rPr lang="es-ES" sz="2000" b="1" dirty="0"/>
              <a:t>preciso una mayor divulgación, </a:t>
            </a:r>
            <a:r>
              <a:rPr lang="es-ES" sz="2000" b="1" dirty="0" smtClean="0"/>
              <a:t>puede </a:t>
            </a:r>
            <a:r>
              <a:rPr lang="es-ES" sz="2000" b="1" dirty="0"/>
              <a:t>ser utilizado por muchas personas tanto de ciudades como de zonas periurbanas y rurales con potencialidades para emprender un nuevo negocio o consolidar el existente. Este </a:t>
            </a:r>
            <a:r>
              <a:rPr lang="es-ES" sz="2000" b="1" dirty="0" smtClean="0"/>
              <a:t>resuelve </a:t>
            </a:r>
            <a:r>
              <a:rPr lang="es-ES" sz="2000" b="1" dirty="0"/>
              <a:t>problemas de garantías que hoy </a:t>
            </a:r>
            <a:r>
              <a:rPr lang="es-ES" sz="2000" b="1" dirty="0" smtClean="0"/>
              <a:t>escasean.</a:t>
            </a:r>
            <a:endParaRPr lang="es-ES" sz="2000" b="1" dirty="0"/>
          </a:p>
          <a:p>
            <a:pPr algn="just"/>
            <a:r>
              <a:rPr lang="es-ES" sz="2000" b="1" dirty="0" err="1"/>
              <a:t>Daneshvar</a:t>
            </a:r>
            <a:r>
              <a:rPr lang="es-ES" sz="2000" b="1" dirty="0"/>
              <a:t> et al. (2017), se han referido a que la inclusión financiera consiste en la promoción de un acceso asequible, oportuno y adecuado a una gama de productos y servicios financieros regulados, así como la expansión de su uso por parte de todos los segmentos de la sociedad a través de la implementación de acciones </a:t>
            </a:r>
            <a:r>
              <a:rPr lang="es-ES" sz="2000" b="1" dirty="0" smtClean="0"/>
              <a:t>personalizadas.  El </a:t>
            </a:r>
            <a:r>
              <a:rPr lang="es-ES" sz="2000" b="1" dirty="0"/>
              <a:t>autor </a:t>
            </a:r>
            <a:r>
              <a:rPr lang="es-ES" sz="2000" b="1" dirty="0" smtClean="0"/>
              <a:t>de este trabajo coincide </a:t>
            </a:r>
            <a:r>
              <a:rPr lang="es-ES" sz="2000" b="1" dirty="0"/>
              <a:t>en que una promoción de este producto por parte de las entidades bancarias y otros actores económicos, acercándose a los barrios, repartos, calles y en la propia vivienda o negocio, con un personal debidamente preparado en técnicas de ventas y negociaciones bancarias, permite satisfacer a muchas personas y negocios e incorporar mano de obra a actividades que dan satisfacción en la localidad. No obstante, un pequeño negocio puede perfeccionarse y lograr exportar, a través de las facilidades que ya están instruidas en Cuba, además de existir experiencias internacionales al respecto, como es el caso de China.</a:t>
            </a:r>
          </a:p>
          <a:p>
            <a:pPr algn="just"/>
            <a:r>
              <a:rPr lang="es-ES" sz="2000" b="1" dirty="0"/>
              <a:t>Se coincide con lo expresado por  Díaz - Canel  (2021) respecto a que “…se ha insistido en la importancia de realizar cambios estructurales que posibiliten la incorporación de conocimiento en la producción, para fines tanto de crecimiento económico como de cuidado ambiental e inclusión social” (p. 4), con lo que este trabajo quiere contribuir. </a:t>
            </a:r>
          </a:p>
          <a:p>
            <a:pPr algn="just"/>
            <a:endParaRPr lang="es-ES" b="1" dirty="0"/>
          </a:p>
          <a:p>
            <a:pPr algn="just"/>
            <a:endParaRPr lang="es-ES" b="1" dirty="0"/>
          </a:p>
        </p:txBody>
      </p:sp>
      <p:sp>
        <p:nvSpPr>
          <p:cNvPr id="38" name="Text Placeholder 28">
            <a:extLst>
              <a:ext uri="{FF2B5EF4-FFF2-40B4-BE49-F238E27FC236}">
                <a16:creationId xmlns:a16="http://schemas.microsoft.com/office/drawing/2014/main" xmlns="" id="{FCB797DF-A438-244B-B34C-CCF348A4370E}"/>
              </a:ext>
            </a:extLst>
          </p:cNvPr>
          <p:cNvSpPr txBox="1">
            <a:spLocks/>
          </p:cNvSpPr>
          <p:nvPr/>
        </p:nvSpPr>
        <p:spPr>
          <a:xfrm>
            <a:off x="653114" y="24587822"/>
            <a:ext cx="17366871"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40" name="Rectángulo 39"/>
          <p:cNvSpPr/>
          <p:nvPr/>
        </p:nvSpPr>
        <p:spPr>
          <a:xfrm>
            <a:off x="1511968" y="6242849"/>
            <a:ext cx="19346817" cy="32360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175086" y="14098504"/>
            <a:ext cx="19137810" cy="2768775"/>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2" name="Rectángulo 41"/>
          <p:cNvSpPr/>
          <p:nvPr/>
        </p:nvSpPr>
        <p:spPr>
          <a:xfrm>
            <a:off x="1384091" y="9968589"/>
            <a:ext cx="19474694" cy="109576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175085" y="22215776"/>
            <a:ext cx="19683700" cy="1996773"/>
          </a:xfrm>
          <a:prstGeom prst="rect">
            <a:avLst/>
          </a:prstGeom>
        </p:spPr>
        <p:txBody>
          <a:bodyPr vert="horz" lIns="91440" tIns="45720" rIns="91440" bIns="45720" rtlCol="0">
            <a:normAutofit fontScale="25000" lnSpcReduction="2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r>
              <a:rPr lang="es-ES" sz="9600" b="1" dirty="0" smtClean="0"/>
              <a:t>1.Existe poca </a:t>
            </a:r>
            <a:r>
              <a:rPr lang="es-ES" sz="9600" b="1" dirty="0"/>
              <a:t>bibliografía en el ámbito nacional sobre el microcrédito </a:t>
            </a:r>
            <a:r>
              <a:rPr lang="es-ES" sz="9600" b="1" dirty="0" smtClean="0"/>
              <a:t>grupal, aportándose desde el punto de vista teórico elementos nuevos para Cuba.</a:t>
            </a:r>
            <a:endParaRPr lang="es-ES" sz="9600" b="1" dirty="0"/>
          </a:p>
          <a:p>
            <a:pPr algn="l"/>
            <a:r>
              <a:rPr lang="es-ES" sz="9600" b="1" dirty="0" smtClean="0"/>
              <a:t>2. Se </a:t>
            </a:r>
            <a:r>
              <a:rPr lang="es-ES" sz="9600" b="1" dirty="0"/>
              <a:t>determinó que existen condiciones objetivas y subjetivas que permiten la utilización del microcrédito grupal en Cuba</a:t>
            </a:r>
            <a:r>
              <a:rPr lang="es-ES" sz="9600" b="1" dirty="0" smtClean="0"/>
              <a:t>.</a:t>
            </a:r>
          </a:p>
          <a:p>
            <a:pPr algn="l"/>
            <a:r>
              <a:rPr lang="es-ES" sz="9600" b="1" dirty="0" smtClean="0"/>
              <a:t>3. La </a:t>
            </a:r>
            <a:r>
              <a:rPr lang="es-ES" sz="9600" b="1" dirty="0"/>
              <a:t>utilización del microcrédito grupal, propicia mayor inclusión financiera y mejores condiciones de vida para una parte considerable de la población </a:t>
            </a:r>
            <a:r>
              <a:rPr lang="es-ES" sz="9600" b="1" dirty="0" smtClean="0"/>
              <a:t>cubana, </a:t>
            </a:r>
            <a:r>
              <a:rPr lang="es-ES" sz="9600" b="1" dirty="0"/>
              <a:t>lo que contribuye al desarrollo local.</a:t>
            </a:r>
          </a:p>
          <a:p>
            <a:pPr algn="l"/>
            <a:endParaRPr lang="es-ES" sz="7200" b="1" dirty="0"/>
          </a:p>
          <a:p>
            <a:pPr algn="l"/>
            <a:endParaRPr lang="es-ES" sz="3200" dirty="0" smtClean="0"/>
          </a:p>
          <a:p>
            <a:pPr algn="l">
              <a:lnSpc>
                <a:spcPct val="120000"/>
              </a:lnSpc>
            </a:pPr>
            <a:endParaRPr lang="es-ES" sz="7200" dirty="0" smtClean="0"/>
          </a:p>
          <a:p>
            <a:pPr algn="l">
              <a:lnSpc>
                <a:spcPct val="120000"/>
              </a:lnSpc>
            </a:pPr>
            <a:r>
              <a:rPr lang="es-ES" sz="7200" b="1" dirty="0" smtClean="0"/>
              <a:t>Benavides </a:t>
            </a:r>
            <a:r>
              <a:rPr lang="es-ES" sz="7200" b="1" dirty="0"/>
              <a:t>Cerros, I., Argüello, M. y Casco, J. (2020). Efectos socioeconómicos del programa de microcrédito solidario “Usura Cero” en el bienestar de veinte familias del Barrio Leningrado y la Colonia Primero de Mayo del Distrito VII de Managua en los años 2016-2018. El Acontecer Científico, 10(18), 23-48. https://portalderevistas.upoli.edu.ni/index.php/2_elacontecercientifico/article/view/715</a:t>
            </a:r>
          </a:p>
          <a:p>
            <a:pPr algn="just">
              <a:lnSpc>
                <a:spcPct val="120000"/>
              </a:lnSpc>
            </a:pPr>
            <a:r>
              <a:rPr lang="es-ES" sz="7200" b="1" dirty="0" err="1"/>
              <a:t>Daneshvar</a:t>
            </a:r>
            <a:r>
              <a:rPr lang="es-ES" sz="7200" b="1" dirty="0"/>
              <a:t>, C., </a:t>
            </a:r>
            <a:r>
              <a:rPr lang="es-ES" sz="7200" b="1" dirty="0" err="1"/>
              <a:t>Garry</a:t>
            </a:r>
            <a:r>
              <a:rPr lang="es-ES" sz="7200" b="1" dirty="0"/>
              <a:t>, S., López, J.,  Santamaría J. y Villarreal, F. G. (2017). La inclusión financiera de pequeños productores rurales: tendencias y desafíos. En F. G. Villarreal. (Ed.), </a:t>
            </a:r>
            <a:r>
              <a:rPr lang="es-ES" sz="7200" b="1" dirty="0" err="1" smtClean="0"/>
              <a:t>Inclusin</a:t>
            </a:r>
            <a:r>
              <a:rPr lang="es-ES" sz="7200" b="1" dirty="0" smtClean="0"/>
              <a:t> </a:t>
            </a:r>
            <a:r>
              <a:rPr lang="es-ES" sz="7200" b="1" dirty="0"/>
              <a:t>financiera de pequeños productores rurales (pp. 15 – 29). Santiago, Chile: Comisión Económica para América Latina y el Caribe (CEPAL). https://</a:t>
            </a:r>
            <a:r>
              <a:rPr lang="es-ES" sz="7200" b="1" dirty="0" smtClean="0"/>
              <a:t>www.cepal.org/es/publicaciones/42121_inclusion_financiera_pequeños_productores_rurales</a:t>
            </a:r>
            <a:r>
              <a:rPr lang="es-ES" sz="7200" b="1" dirty="0"/>
              <a:t>pymes mexicanas: revisión de evidencia reciente. Revista </a:t>
            </a:r>
            <a:r>
              <a:rPr lang="es-ES" sz="7200" b="1" dirty="0" smtClean="0"/>
              <a:t>Especializada </a:t>
            </a:r>
            <a:r>
              <a:rPr lang="es-ES" sz="7200" b="1" dirty="0"/>
              <a:t>en Ciencia, Tecnología e Ingeniería, 14(1</a:t>
            </a:r>
          </a:p>
          <a:p>
            <a:pPr algn="just">
              <a:lnSpc>
                <a:spcPct val="120000"/>
              </a:lnSpc>
            </a:pPr>
            <a:r>
              <a:rPr lang="es-ES" sz="7200" b="1" dirty="0"/>
              <a:t>De los Santos, L., Guzmán, C. y Martínez-Prats, G. (2020). Microcréditos, financiamiento alternativo </a:t>
            </a:r>
            <a:r>
              <a:rPr lang="es-ES" sz="7200" b="1" dirty="0" smtClean="0"/>
              <a:t>en), </a:t>
            </a:r>
            <a:r>
              <a:rPr lang="es-ES" sz="7200" b="1" dirty="0"/>
              <a:t>1-17. https://www.hemeroteca.unad.edu.co&gt;view</a:t>
            </a:r>
          </a:p>
          <a:p>
            <a:pPr algn="just">
              <a:lnSpc>
                <a:spcPct val="120000"/>
              </a:lnSpc>
            </a:pPr>
            <a:r>
              <a:rPr lang="es-ES" sz="7200" b="1" dirty="0"/>
              <a:t>Díaz – Canel Bermúdez, M. (2021). ¿Por qué necesitamos un sistema de gestión del Gobierno basado en ciencia e innovación? https://www.cubadebate.cu&gt;2021/03/17</a:t>
            </a:r>
          </a:p>
          <a:p>
            <a:pPr algn="just">
              <a:lnSpc>
                <a:spcPct val="120000"/>
              </a:lnSpc>
            </a:pPr>
            <a:r>
              <a:rPr lang="es-ES" sz="7200" b="1" dirty="0"/>
              <a:t>Fernández Petitto, E. M. (2020). Política pública de microcrédito para el desarrollo de la economía	social:	La gestión del Banco Popular de la Buena Fe entre 2003 y 2015. (tesis de grado, Universidad Nacional de La Plata). http://www.memoria.fahce.unlp.edu.ar/tesis/te.1992/te.1992.pdf</a:t>
            </a:r>
          </a:p>
          <a:p>
            <a:pPr algn="just">
              <a:lnSpc>
                <a:spcPct val="120000"/>
              </a:lnSpc>
            </a:pPr>
            <a:r>
              <a:rPr lang="es-ES" sz="7200" b="1" dirty="0"/>
              <a:t>González, J. A. y González, A. A. (2021). Bancarización o inclusión financiera, dos enfoques de un mismo proceso [manuscrito presentado para publicación]. Revista EKOTEMAS. </a:t>
            </a:r>
          </a:p>
          <a:p>
            <a:pPr algn="just">
              <a:lnSpc>
                <a:spcPct val="120000"/>
              </a:lnSpc>
            </a:pPr>
            <a:r>
              <a:rPr lang="es-ES" sz="7200" b="1" dirty="0"/>
              <a:t>Lozano, L. D. e Hincapié, B. (2019). Factores que llevan al éxito, empresas que atienden microcrédito en Cali. http://www.repository.usc.edu.co/handle</a:t>
            </a:r>
          </a:p>
          <a:p>
            <a:pPr algn="just">
              <a:lnSpc>
                <a:spcPct val="120000"/>
              </a:lnSpc>
            </a:pPr>
            <a:r>
              <a:rPr lang="es-ES" sz="7200" b="1" dirty="0"/>
              <a:t>Martínez </a:t>
            </a:r>
            <a:r>
              <a:rPr lang="es-ES" sz="7200" b="1" dirty="0" err="1"/>
              <a:t>Barzallo</a:t>
            </a:r>
            <a:r>
              <a:rPr lang="es-ES" sz="7200" b="1" dirty="0"/>
              <a:t>, M. (2021). Análisis Socio Económico de los Agricultores de la Parroquia Colonche que Accedieron a un Financiamiento Estatal. (tesis de maestría, Universidad Tecnológica Empresarial de Guayaquil). https://</a:t>
            </a:r>
            <a:r>
              <a:rPr lang="es-ES" sz="7200" b="1" dirty="0" smtClean="0"/>
              <a:t>biblioteca.uteg.edu.ec/xmlui/handle/123456789/1464</a:t>
            </a:r>
            <a:endParaRPr lang="es-ES" sz="7200" b="1" dirty="0"/>
          </a:p>
        </p:txBody>
      </p:sp>
      <p:sp>
        <p:nvSpPr>
          <p:cNvPr id="46" name="Rectángulo 45"/>
          <p:cNvSpPr/>
          <p:nvPr/>
        </p:nvSpPr>
        <p:spPr>
          <a:xfrm>
            <a:off x="1175084" y="21301476"/>
            <a:ext cx="19683701" cy="32863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xmlns="" id="{FCB797DF-A438-244B-B34C-CCF348A4370E}"/>
              </a:ext>
            </a:extLst>
          </p:cNvPr>
          <p:cNvSpPr txBox="1">
            <a:spLocks/>
          </p:cNvSpPr>
          <p:nvPr/>
        </p:nvSpPr>
        <p:spPr>
          <a:xfrm>
            <a:off x="4793700" y="2130147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xmlns="" id="{FCB797DF-A438-244B-B34C-CCF348A4370E}"/>
              </a:ext>
            </a:extLst>
          </p:cNvPr>
          <p:cNvSpPr txBox="1">
            <a:spLocks/>
          </p:cNvSpPr>
          <p:nvPr/>
        </p:nvSpPr>
        <p:spPr>
          <a:xfrm>
            <a:off x="6398890" y="9777321"/>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xmlns="" id="{FCB797DF-A438-244B-B34C-CCF348A4370E}"/>
              </a:ext>
            </a:extLst>
          </p:cNvPr>
          <p:cNvSpPr txBox="1">
            <a:spLocks/>
          </p:cNvSpPr>
          <p:nvPr/>
        </p:nvSpPr>
        <p:spPr>
          <a:xfrm>
            <a:off x="6138435" y="6126775"/>
            <a:ext cx="10093882" cy="444558"/>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b="1" dirty="0" smtClean="0">
              <a:solidFill>
                <a:srgbClr val="002060"/>
              </a:solidFill>
            </a:endParaRPr>
          </a:p>
          <a:p>
            <a:r>
              <a:rPr lang="en-US" b="1" dirty="0" smtClean="0">
                <a:solidFill>
                  <a:srgbClr val="002060"/>
                </a:solidFill>
              </a:rPr>
              <a:t>1</a:t>
            </a:r>
            <a:r>
              <a:rPr lang="en-US" b="1" dirty="0">
                <a:solidFill>
                  <a:srgbClr val="002060"/>
                </a:solidFill>
              </a:rPr>
              <a:t>. INTRODUCCION (OBJETIVOS)</a:t>
            </a:r>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173</TotalTime>
  <Words>1307</Words>
  <Application>Microsoft Office PowerPoint</Application>
  <PresentationFormat>Personalizado</PresentationFormat>
  <Paragraphs>30</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Century Gothic</vt:lpstr>
      <vt:lpstr>Wingdings 3</vt:lpstr>
      <vt:lpstr>Espiral</vt:lpstr>
      <vt:lpstr>III Simposio “Habitat, Comunidad y Desarrollo Local”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HOGAR</cp:lastModifiedBy>
  <cp:revision>33</cp:revision>
  <dcterms:created xsi:type="dcterms:W3CDTF">2021-12-21T16:45:31Z</dcterms:created>
  <dcterms:modified xsi:type="dcterms:W3CDTF">2022-02-04T22:39:17Z</dcterms:modified>
</cp:coreProperties>
</file>