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93" autoAdjust="0"/>
    <p:restoredTop sz="94660"/>
  </p:normalViewPr>
  <p:slideViewPr>
    <p:cSldViewPr snapToGrid="0">
      <p:cViewPr>
        <p:scale>
          <a:sx n="55" d="100"/>
          <a:sy n="55" d="100"/>
        </p:scale>
        <p:origin x="672" y="-13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1/29/2022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log.edacom.mx/cuales-son-habilidades-siglo-21"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01" y="0"/>
            <a:ext cx="21959888" cy="32756985"/>
          </a:xfrm>
          <a:prstGeom prst="rect">
            <a:avLst/>
          </a:prstGeom>
        </p:spPr>
      </p:pic>
      <p:sp>
        <p:nvSpPr>
          <p:cNvPr id="2" name="Título 1"/>
          <p:cNvSpPr>
            <a:spLocks noGrp="1"/>
          </p:cNvSpPr>
          <p:nvPr>
            <p:ph type="ctrTitle"/>
          </p:nvPr>
        </p:nvSpPr>
        <p:spPr>
          <a:xfrm>
            <a:off x="2590800" y="5057995"/>
            <a:ext cx="17722096" cy="1114206"/>
          </a:xfrm>
        </p:spPr>
        <p:txBody>
          <a:bodyPr>
            <a:normAutofit/>
          </a:bodyPr>
          <a:lstStyle/>
          <a:p>
            <a:r>
              <a:rPr lang="es-MX" sz="5400" b="1" dirty="0">
                <a:solidFill>
                  <a:srgbClr val="002060"/>
                </a:solidFill>
              </a:rPr>
              <a:t>Taller de Formación de profesionales de la educación</a:t>
            </a:r>
            <a:endParaRPr lang="en-US" sz="5400" b="1" dirty="0">
              <a:solidFill>
                <a:srgbClr val="002060"/>
              </a:solidFill>
            </a:endParaRPr>
          </a:p>
        </p:txBody>
      </p:sp>
      <p:sp>
        <p:nvSpPr>
          <p:cNvPr id="3" name="Subtítulo 2"/>
          <p:cNvSpPr>
            <a:spLocks noGrp="1"/>
          </p:cNvSpPr>
          <p:nvPr>
            <p:ph type="subTitle" idx="1"/>
          </p:nvPr>
        </p:nvSpPr>
        <p:spPr>
          <a:xfrm>
            <a:off x="1181100" y="10670677"/>
            <a:ext cx="19131795" cy="1978802"/>
          </a:xfrm>
        </p:spPr>
        <p:txBody>
          <a:bodyPr>
            <a:normAutofit/>
          </a:bodyPr>
          <a:lstStyle/>
          <a:p>
            <a:pPr algn="just">
              <a:lnSpc>
                <a:spcPct val="100000"/>
              </a:lnSpc>
              <a:spcBef>
                <a:spcPts val="0"/>
              </a:spcBef>
            </a:pPr>
            <a:r>
              <a:rPr lang="es-MX" sz="1600" dirty="0"/>
              <a:t>Ferry (1991) alude a que la formación implica plena conciencia del actor como sujeto de su propio proceso formativo, en la trasformación de sus capacidades que, a su vez, le posibilita en la solución de problemas y un mejor desempeño en su enseñanza. Bajo ese argumento es que el Taller de Formación en y para la Investigación Educativa se implementa en la Maestría en Administración en Gestión y Desarrollo de la Educación (MAGDE) en la ESCA Santo Tomás del Instituto Politécnico Nacional (MAGDE 2021). Es un proyecto de investigación acción, el cual se llevó a cabo en un contexto determinado con docentes investigadores quienes asumen la acción misma de su práctica de docencia, investigación y asesoría.</a:t>
            </a:r>
            <a:endParaRPr lang="en-US" sz="1600" dirty="0" smtClean="0"/>
          </a:p>
          <a:p>
            <a:pPr algn="just">
              <a:lnSpc>
                <a:spcPct val="100000"/>
              </a:lnSpc>
              <a:spcBef>
                <a:spcPts val="0"/>
              </a:spcBef>
            </a:pPr>
            <a:endParaRPr lang="en-US" sz="1600" b="1" dirty="0"/>
          </a:p>
          <a:p>
            <a:pPr algn="just">
              <a:lnSpc>
                <a:spcPct val="100000"/>
              </a:lnSpc>
              <a:spcBef>
                <a:spcPts val="0"/>
              </a:spcBef>
            </a:pPr>
            <a:r>
              <a:rPr lang="en-US" sz="1600" b="1" dirty="0" err="1" smtClean="0"/>
              <a:t>Objetivo</a:t>
            </a:r>
            <a:r>
              <a:rPr lang="en-US" sz="1600" dirty="0"/>
              <a:t>.</a:t>
            </a:r>
            <a:r>
              <a:rPr lang="es-MX" sz="1600" dirty="0"/>
              <a:t> Indagar sobre el significado del aprendizaje vivido por los docentes en interacción dialógica en un Seminario Taller de Formación en y para la Investigación Educativa en una maestría en gestión en el Instituto Politécnico Nacional en México, a fin de que los conocimientos adquiridos incidan en su hacer cotidiano dentro y fuera de la institución en la que laboran.</a:t>
            </a:r>
          </a:p>
          <a:p>
            <a:pPr algn="l">
              <a:lnSpc>
                <a:spcPct val="100000"/>
              </a:lnSpc>
            </a:pPr>
            <a:endParaRPr lang="en-US" sz="3200" dirty="0"/>
          </a:p>
        </p:txBody>
      </p:sp>
      <p:sp>
        <p:nvSpPr>
          <p:cNvPr id="28" name="Título 1"/>
          <p:cNvSpPr txBox="1">
            <a:spLocks/>
          </p:cNvSpPr>
          <p:nvPr/>
        </p:nvSpPr>
        <p:spPr>
          <a:xfrm>
            <a:off x="2621797" y="6580300"/>
            <a:ext cx="17722096" cy="111420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pPr>
              <a:spcBef>
                <a:spcPts val="600"/>
              </a:spcBef>
            </a:pPr>
            <a:r>
              <a:rPr lang="es-MX" sz="4000" dirty="0">
                <a:solidFill>
                  <a:srgbClr val="002060"/>
                </a:solidFill>
                <a:latin typeface="+mn-lt"/>
                <a:ea typeface="+mn-ea"/>
                <a:cs typeface="+mn-cs"/>
              </a:rPr>
              <a:t>Taller de Formación en y para la Investigación Educativa </a:t>
            </a:r>
          </a:p>
          <a:p>
            <a:pPr>
              <a:spcBef>
                <a:spcPts val="600"/>
              </a:spcBef>
            </a:pPr>
            <a:r>
              <a:rPr lang="es-MX" sz="4000" dirty="0">
                <a:solidFill>
                  <a:srgbClr val="002060"/>
                </a:solidFill>
                <a:latin typeface="+mn-lt"/>
                <a:ea typeface="+mn-ea"/>
                <a:cs typeface="+mn-cs"/>
              </a:rPr>
              <a:t>en el Instituto Politécnico Nacional</a:t>
            </a: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632268" y="8253336"/>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s-MX" sz="3200" dirty="0">
                <a:solidFill>
                  <a:srgbClr val="002060"/>
                </a:solidFill>
              </a:rPr>
              <a:t>Dra. Manuela Badillo Gaona</a:t>
            </a:r>
            <a:r>
              <a:rPr lang="es-MX" sz="3200">
                <a:solidFill>
                  <a:srgbClr val="002060"/>
                </a:solidFill>
              </a:rPr>
              <a:t>, </a:t>
            </a:r>
            <a:r>
              <a:rPr lang="es-MX" sz="3200" smtClean="0">
                <a:solidFill>
                  <a:srgbClr val="002060"/>
                </a:solidFill>
              </a:rPr>
              <a:t>Lic.</a:t>
            </a:r>
            <a:r>
              <a:rPr lang="es-MX" sz="3200" smtClean="0">
                <a:solidFill>
                  <a:srgbClr val="002060"/>
                </a:solidFill>
              </a:rPr>
              <a:t> </a:t>
            </a:r>
            <a:r>
              <a:rPr lang="es-MX" sz="3200" dirty="0">
                <a:solidFill>
                  <a:srgbClr val="002060"/>
                </a:solidFill>
              </a:rPr>
              <a:t>Liliana Abascal </a:t>
            </a:r>
            <a:r>
              <a:rPr lang="es-MX" sz="3200" dirty="0" err="1">
                <a:solidFill>
                  <a:srgbClr val="002060"/>
                </a:solidFill>
              </a:rPr>
              <a:t>Gaytan</a:t>
            </a:r>
            <a:r>
              <a:rPr lang="es-MX" sz="3200" dirty="0">
                <a:solidFill>
                  <a:srgbClr val="002060"/>
                </a:solidFill>
              </a:rPr>
              <a:t>, M. en A. Elizabeth </a:t>
            </a:r>
            <a:r>
              <a:rPr lang="es-MX" sz="3200" dirty="0" err="1">
                <a:solidFill>
                  <a:srgbClr val="002060"/>
                </a:solidFill>
              </a:rPr>
              <a:t>Genis</a:t>
            </a:r>
            <a:r>
              <a:rPr lang="es-MX" sz="3200" dirty="0">
                <a:solidFill>
                  <a:srgbClr val="002060"/>
                </a:solidFill>
              </a:rPr>
              <a:t> </a:t>
            </a:r>
            <a:r>
              <a:rPr lang="es-MX" sz="3200" dirty="0" smtClean="0">
                <a:solidFill>
                  <a:srgbClr val="002060"/>
                </a:solidFill>
              </a:rPr>
              <a:t>Pérez</a:t>
            </a:r>
            <a:endParaRPr lang="en-US" sz="32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099" y="14211964"/>
            <a:ext cx="19131795" cy="1861147"/>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20000"/>
              </a:lnSpc>
            </a:pPr>
            <a:r>
              <a:rPr lang="es-MX" sz="1600" dirty="0" smtClean="0"/>
              <a:t>La perspectiva teórica </a:t>
            </a:r>
            <a:r>
              <a:rPr lang="es-MX" sz="1600" dirty="0"/>
              <a:t>que integra el cuerpo del documento corresponde a la propuesta de Moreno Bayardo (2002, pp. 17-41). La autora conceptualiza los términos de formación, formación para la investigación y habilidades investigativas. Con esa construcción conceptual coadyuva en dar respuesta a las interrogantes que fueron la guía del presente trabajo: ¿Qué significa formar para la investigación? ¿Por qué sembrar la inquietud en los programas de educación superior sobre la necesidad de contar con docentes formados para la investigación? ¿Cómo la investigación formativa genera el conocimiento y las habilidades para tomar decisiones en la solución de problemas?</a:t>
            </a:r>
          </a:p>
          <a:p>
            <a:pPr>
              <a:lnSpc>
                <a:spcPct val="120000"/>
              </a:lnSpc>
            </a:pPr>
            <a:r>
              <a:rPr lang="es-MX" sz="2000" dirty="0"/>
              <a:t> </a:t>
            </a:r>
          </a:p>
          <a:p>
            <a:pPr algn="l">
              <a:lnSpc>
                <a:spcPct val="120000"/>
              </a:lnSpc>
            </a:pPr>
            <a:endParaRPr lang="en-US" sz="2000" dirty="0"/>
          </a:p>
        </p:txBody>
      </p:sp>
      <p:sp>
        <p:nvSpPr>
          <p:cNvPr id="42" name="Rectángulo 41"/>
          <p:cNvSpPr/>
          <p:nvPr/>
        </p:nvSpPr>
        <p:spPr>
          <a:xfrm>
            <a:off x="1181100" y="1418058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1100" y="18254594"/>
            <a:ext cx="19131795" cy="1964538"/>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marL="263525" lvl="0" indent="-263525" algn="just">
              <a:lnSpc>
                <a:spcPct val="100000"/>
              </a:lnSpc>
              <a:spcBef>
                <a:spcPts val="0"/>
              </a:spcBef>
              <a:buFont typeface="Arial" panose="020B0604020202020204" pitchFamily="34" charset="0"/>
              <a:buChar char="•"/>
            </a:pPr>
            <a:r>
              <a:rPr lang="es-MX" sz="1600" dirty="0"/>
              <a:t>El Seminario Taller de Formación en y para la Investigación se plasmó en un Diplomado para la investigación con reconocimiento del Instituto Politécnico Nacional. Experiencia vivida con un sentido diferenciado a un ritmo y camino propio de acuerdo al interés y necesidades de cada uno de los participantes.</a:t>
            </a:r>
          </a:p>
          <a:p>
            <a:pPr marL="263525" lvl="0" indent="-263525" algn="just">
              <a:lnSpc>
                <a:spcPct val="100000"/>
              </a:lnSpc>
              <a:spcBef>
                <a:spcPts val="0"/>
              </a:spcBef>
              <a:buFont typeface="Arial" panose="020B0604020202020204" pitchFamily="34" charset="0"/>
              <a:buChar char="•"/>
            </a:pPr>
            <a:r>
              <a:rPr lang="es-MX" sz="1600" dirty="0"/>
              <a:t>Reconocer la autoevaluación con una tendencia a mejorar en el proceso de investigación, y como una práctica de evaluación formativa.</a:t>
            </a:r>
          </a:p>
          <a:p>
            <a:pPr marL="263525" lvl="0" indent="-263525" algn="just">
              <a:lnSpc>
                <a:spcPct val="100000"/>
              </a:lnSpc>
              <a:spcBef>
                <a:spcPts val="0"/>
              </a:spcBef>
              <a:buFont typeface="Arial" panose="020B0604020202020204" pitchFamily="34" charset="0"/>
              <a:buChar char="•"/>
            </a:pPr>
            <a:r>
              <a:rPr lang="es-MX" sz="1600" dirty="0"/>
              <a:t>Fomentar la participación en eventos académicos (foros, encuentros y congresos) para que se socialice el conocimiento derivado de los proyectos de investigación.</a:t>
            </a:r>
          </a:p>
          <a:p>
            <a:pPr marL="263525" lvl="0" indent="-263525" algn="just">
              <a:lnSpc>
                <a:spcPct val="100000"/>
              </a:lnSpc>
              <a:spcBef>
                <a:spcPts val="0"/>
              </a:spcBef>
              <a:buFont typeface="Arial" panose="020B0604020202020204" pitchFamily="34" charset="0"/>
              <a:buChar char="•"/>
            </a:pPr>
            <a:r>
              <a:rPr lang="es-MX" sz="1600" dirty="0"/>
              <a:t>Impulsar la lectura y escritura como un incentivo para la publicación de artículos científicos</a:t>
            </a:r>
          </a:p>
          <a:p>
            <a:pPr marL="263525" lvl="0" indent="-263525" algn="just">
              <a:lnSpc>
                <a:spcPct val="100000"/>
              </a:lnSpc>
              <a:spcBef>
                <a:spcPts val="0"/>
              </a:spcBef>
              <a:buFont typeface="Arial" panose="020B0604020202020204" pitchFamily="34" charset="0"/>
              <a:buChar char="•"/>
            </a:pPr>
            <a:r>
              <a:rPr lang="es-MX" sz="1600" dirty="0"/>
              <a:t>Estimula a los integrantes para que concluyan sus proyectos de tesis y obtengan sus grados sus académicos.</a:t>
            </a:r>
          </a:p>
          <a:p>
            <a:pPr marL="263525" lvl="0" indent="-263525" algn="just">
              <a:lnSpc>
                <a:spcPct val="100000"/>
              </a:lnSpc>
              <a:spcBef>
                <a:spcPts val="0"/>
              </a:spcBef>
              <a:buFont typeface="Arial" panose="020B0604020202020204" pitchFamily="34" charset="0"/>
              <a:buChar char="•"/>
            </a:pPr>
            <a:r>
              <a:rPr lang="es-MX" sz="1600" dirty="0"/>
              <a:t>Todo lo anterior incidió en los participantes en su trabajo docente, de investigación, su relación familiar y social. Por tanto, se cumple el objetivo planteado.</a:t>
            </a:r>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100" y="22400615"/>
            <a:ext cx="19131795" cy="1989198"/>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lvl="0" algn="just">
              <a:spcBef>
                <a:spcPts val="0"/>
              </a:spcBef>
            </a:pPr>
            <a:r>
              <a:rPr lang="es-MX" sz="1600" b="1" dirty="0" smtClean="0"/>
              <a:t>Algunas de las referencias, el resto se </a:t>
            </a:r>
            <a:r>
              <a:rPr lang="es-MX" sz="1600" b="1" dirty="0" smtClean="0"/>
              <a:t>puede </a:t>
            </a:r>
            <a:r>
              <a:rPr lang="es-MX" sz="1600" b="1" dirty="0" smtClean="0"/>
              <a:t>consultar en la ponencia.</a:t>
            </a:r>
            <a:endParaRPr lang="es-MX" sz="1600" b="1" dirty="0"/>
          </a:p>
          <a:p>
            <a:pPr marL="263525" lvl="0" indent="-263525" algn="just">
              <a:spcBef>
                <a:spcPts val="0"/>
              </a:spcBef>
              <a:buFont typeface="Arial" panose="020B0604020202020204" pitchFamily="34" charset="0"/>
              <a:buChar char="•"/>
            </a:pPr>
            <a:r>
              <a:rPr lang="es-MX" sz="1600" dirty="0" smtClean="0"/>
              <a:t>Arredondo</a:t>
            </a:r>
            <a:r>
              <a:rPr lang="es-MX" sz="1600" dirty="0"/>
              <a:t>, M. (1989). Los procesos de formación y conformación de los agentes de la investigación educativa. En Cuadernos del CESU. México: UNAM, Núm. 13, p. 25</a:t>
            </a:r>
          </a:p>
          <a:p>
            <a:pPr marL="263525" lvl="0" indent="-263525" algn="just">
              <a:spcBef>
                <a:spcPts val="0"/>
              </a:spcBef>
              <a:buFont typeface="Arial" panose="020B0604020202020204" pitchFamily="34" charset="0"/>
              <a:buChar char="•"/>
            </a:pPr>
            <a:r>
              <a:rPr lang="es-MX" sz="1600" dirty="0" err="1"/>
              <a:t>Barbier</a:t>
            </a:r>
            <a:r>
              <a:rPr lang="es-MX" sz="1600" dirty="0"/>
              <a:t>. J. M. (1993). La evaluación en los procesos de formación. Barcelona España: Paidós.</a:t>
            </a:r>
          </a:p>
          <a:p>
            <a:pPr marL="263525" lvl="0" indent="-263525" algn="just">
              <a:spcBef>
                <a:spcPts val="0"/>
              </a:spcBef>
              <a:buFont typeface="Arial" panose="020B0604020202020204" pitchFamily="34" charset="0"/>
              <a:buChar char="•"/>
            </a:pPr>
            <a:r>
              <a:rPr lang="es-MX" sz="1600" dirty="0"/>
              <a:t>Díaz Barriga, F. y </a:t>
            </a:r>
            <a:r>
              <a:rPr lang="es-MX" sz="1600" dirty="0" err="1"/>
              <a:t>Rigo</a:t>
            </a:r>
            <a:r>
              <a:rPr lang="es-MX" sz="1600" dirty="0"/>
              <a:t> M. A. (2000). Formación docente y educación basada en competencias. En Valle Flores, María de los Ángeles (coordinadora). Formación en competencia y certificación profesional. México: CESU-UNAM. Pensamiento universitario, publicación independiente de periodicidad anua. Tercera época, Núm. 91, p. 87</a:t>
            </a:r>
          </a:p>
          <a:p>
            <a:pPr marL="263525" lvl="0" indent="-263525" algn="just">
              <a:spcBef>
                <a:spcPts val="0"/>
              </a:spcBef>
              <a:buFont typeface="Arial" panose="020B0604020202020204" pitchFamily="34" charset="0"/>
              <a:buChar char="•"/>
            </a:pPr>
            <a:r>
              <a:rPr lang="es-MX" sz="1600" dirty="0" err="1"/>
              <a:t>Edacom</a:t>
            </a:r>
            <a:r>
              <a:rPr lang="es-MX" sz="1600" dirty="0"/>
              <a:t>. Tecnología educativa (s/f). Recuperado de </a:t>
            </a:r>
            <a:r>
              <a:rPr lang="es-MX" sz="1600" dirty="0">
                <a:hlinkClick r:id="rId3"/>
              </a:rPr>
              <a:t>https://blog.edacom.mx/cuales-son-habilidades-siglo-21</a:t>
            </a:r>
            <a:endParaRPr lang="es-MX" sz="1600" dirty="0"/>
          </a:p>
          <a:p>
            <a:pPr marL="263525" lvl="0" indent="-263525" algn="just">
              <a:spcBef>
                <a:spcPts val="0"/>
              </a:spcBef>
              <a:buFont typeface="Arial" panose="020B0604020202020204" pitchFamily="34" charset="0"/>
              <a:buChar char="•"/>
            </a:pPr>
            <a:r>
              <a:rPr lang="es-MX" sz="1600" dirty="0"/>
              <a:t>Ferry, G. (1991). El trayecto de la formación. Los enseñantes entre la teoría y la práctica. México: UNAM, ENEP-1: Paidós.</a:t>
            </a:r>
          </a:p>
          <a:p>
            <a:pPr marL="263525" lvl="0" indent="-263525" algn="just">
              <a:spcBef>
                <a:spcPts val="0"/>
              </a:spcBef>
              <a:buFont typeface="Arial" panose="020B0604020202020204" pitchFamily="34" charset="0"/>
              <a:buChar char="•"/>
            </a:pPr>
            <a:r>
              <a:rPr lang="es-MX" sz="1600" dirty="0" err="1"/>
              <a:t>Filloux</a:t>
            </a:r>
            <a:r>
              <a:rPr lang="es-MX" sz="1600" dirty="0"/>
              <a:t>, J. C. (1991). Consideraciones sobre la investigación en educación. En Cuadernos del CESU. México: UNAM, Núm. 25, p. </a:t>
            </a:r>
            <a:r>
              <a:rPr lang="es-MX" sz="1600" dirty="0" smtClean="0"/>
              <a:t>34</a:t>
            </a:r>
          </a:p>
          <a:p>
            <a:pPr marL="263525" lvl="0" indent="-263525" algn="just">
              <a:spcBef>
                <a:spcPts val="0"/>
              </a:spcBef>
              <a:buFont typeface="Arial" panose="020B0604020202020204" pitchFamily="34" charset="0"/>
              <a:buChar char="•"/>
            </a:pPr>
            <a:endParaRPr lang="en-US" sz="1400" dirty="0"/>
          </a:p>
        </p:txBody>
      </p:sp>
      <p:sp>
        <p:nvSpPr>
          <p:cNvPr id="46" name="Rectángulo 45"/>
          <p:cNvSpPr/>
          <p:nvPr/>
        </p:nvSpPr>
        <p:spPr>
          <a:xfrm>
            <a:off x="1181100" y="2241027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1555938"/>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spcBef>
                <a:spcPts val="1200"/>
              </a:spcBef>
            </a:pPr>
            <a:r>
              <a:rPr lang="es-MX" sz="1600" dirty="0"/>
              <a:t>Al Colectivo de Investigación “Seminario Taller de Formación en y para la Investigación Educativa (STFIE-IPN) por su compromiso con el </a:t>
            </a:r>
            <a:r>
              <a:rPr lang="es-MX" sz="1600" dirty="0" smtClean="0"/>
              <a:t>proyecto.</a:t>
            </a:r>
            <a:endParaRPr lang="es-MX" sz="1600" dirty="0"/>
          </a:p>
          <a:p>
            <a:pPr algn="r">
              <a:spcBef>
                <a:spcPts val="1200"/>
              </a:spcBef>
            </a:pPr>
            <a:r>
              <a:rPr lang="es-MX" sz="1600" dirty="0"/>
              <a:t>A la Maestría en administración en Gestión y Desarrollo de la Educación (MAGDE) por permitir los espacios físicos para trabajar del proyecto.</a:t>
            </a:r>
          </a:p>
          <a:p>
            <a:pPr algn="r">
              <a:spcBef>
                <a:spcPts val="1200"/>
              </a:spcBef>
            </a:pPr>
            <a:r>
              <a:rPr lang="es-MX" sz="1600" dirty="0"/>
              <a:t>Al Instituto Politécnico Nacional por ser una institución con visión en el desarrollo de la investigación.</a:t>
            </a:r>
          </a:p>
          <a:p>
            <a:pPr algn="r">
              <a:spcBef>
                <a:spcPts val="1200"/>
              </a:spcBef>
            </a:pPr>
            <a:endParaRPr lang="en-US" sz="1600" dirty="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553</TotalTime>
  <Words>798</Words>
  <Application>Microsoft Office PowerPoint</Application>
  <PresentationFormat>Personalizado</PresentationFormat>
  <Paragraphs>30</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Taller de Formación de profesionales de la educación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Admin</cp:lastModifiedBy>
  <cp:revision>19</cp:revision>
  <dcterms:created xsi:type="dcterms:W3CDTF">2021-12-21T16:45:31Z</dcterms:created>
  <dcterms:modified xsi:type="dcterms:W3CDTF">2022-01-30T00:44:05Z</dcterms:modified>
</cp:coreProperties>
</file>