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59888" cy="32759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18" d="100"/>
          <a:sy n="18" d="100"/>
        </p:scale>
        <p:origin x="-2244" y="-126"/>
      </p:cViewPr>
      <p:guideLst>
        <p:guide orient="horz" pos="10318"/>
        <p:guide pos="69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992" y="5361362"/>
            <a:ext cx="18665905" cy="11405211"/>
          </a:xfrm>
        </p:spPr>
        <p:txBody>
          <a:bodyPr anchor="b"/>
          <a:lstStyle>
            <a:lvl1pPr algn="ctr">
              <a:defRPr sz="1441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4986" y="17206402"/>
            <a:ext cx="16469916" cy="7909330"/>
          </a:xfrm>
        </p:spPr>
        <p:txBody>
          <a:bodyPr/>
          <a:lstStyle>
            <a:lvl1pPr marL="0" indent="0" algn="ctr">
              <a:buNone/>
              <a:defRPr sz="5764"/>
            </a:lvl1pPr>
            <a:lvl2pPr marL="1098012" indent="0" algn="ctr">
              <a:buNone/>
              <a:defRPr sz="4803"/>
            </a:lvl2pPr>
            <a:lvl3pPr marL="2196023" indent="0" algn="ctr">
              <a:buNone/>
              <a:defRPr sz="4323"/>
            </a:lvl3pPr>
            <a:lvl4pPr marL="3294035" indent="0" algn="ctr">
              <a:buNone/>
              <a:defRPr sz="3843"/>
            </a:lvl4pPr>
            <a:lvl5pPr marL="4392046" indent="0" algn="ctr">
              <a:buNone/>
              <a:defRPr sz="3843"/>
            </a:lvl5pPr>
            <a:lvl6pPr marL="5490058" indent="0" algn="ctr">
              <a:buNone/>
              <a:defRPr sz="3843"/>
            </a:lvl6pPr>
            <a:lvl7pPr marL="6588069" indent="0" algn="ctr">
              <a:buNone/>
              <a:defRPr sz="3843"/>
            </a:lvl7pPr>
            <a:lvl8pPr marL="7686081" indent="0" algn="ctr">
              <a:buNone/>
              <a:defRPr sz="3843"/>
            </a:lvl8pPr>
            <a:lvl9pPr marL="8784092" indent="0" algn="ctr">
              <a:buNone/>
              <a:defRPr sz="3843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45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455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15046" y="1744148"/>
            <a:ext cx="4735101" cy="2776228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9743" y="1744148"/>
            <a:ext cx="13930804" cy="277622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60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276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8306" y="8167172"/>
            <a:ext cx="18940403" cy="13627102"/>
          </a:xfrm>
        </p:spPr>
        <p:txBody>
          <a:bodyPr anchor="b"/>
          <a:lstStyle>
            <a:lvl1pPr>
              <a:defRPr sz="1441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8306" y="21923192"/>
            <a:ext cx="18940403" cy="7166171"/>
          </a:xfrm>
        </p:spPr>
        <p:txBody>
          <a:bodyPr/>
          <a:lstStyle>
            <a:lvl1pPr marL="0" indent="0">
              <a:buNone/>
              <a:defRPr sz="5764">
                <a:solidFill>
                  <a:schemeClr val="tx1"/>
                </a:solidFill>
              </a:defRPr>
            </a:lvl1pPr>
            <a:lvl2pPr marL="1098012" indent="0">
              <a:buNone/>
              <a:defRPr sz="4803">
                <a:solidFill>
                  <a:schemeClr val="tx1">
                    <a:tint val="75000"/>
                  </a:schemeClr>
                </a:solidFill>
              </a:defRPr>
            </a:lvl2pPr>
            <a:lvl3pPr marL="2196023" indent="0">
              <a:buNone/>
              <a:defRPr sz="4323">
                <a:solidFill>
                  <a:schemeClr val="tx1">
                    <a:tint val="75000"/>
                  </a:schemeClr>
                </a:solidFill>
              </a:defRPr>
            </a:lvl3pPr>
            <a:lvl4pPr marL="3294035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4pPr>
            <a:lvl5pPr marL="4392046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5pPr>
            <a:lvl6pPr marL="5490058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6pPr>
            <a:lvl7pPr marL="6588069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7pPr>
            <a:lvl8pPr marL="7686081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8pPr>
            <a:lvl9pPr marL="8784092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328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9743" y="8720740"/>
            <a:ext cx="9332952" cy="2078569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7194" y="8720740"/>
            <a:ext cx="9332952" cy="2078569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732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1744155"/>
            <a:ext cx="18940403" cy="633201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605" y="8030666"/>
            <a:ext cx="9290060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2605" y="11966372"/>
            <a:ext cx="9290060" cy="1760073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17194" y="8030666"/>
            <a:ext cx="9335813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17194" y="11966372"/>
            <a:ext cx="9335813" cy="1760073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338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10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03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5813" y="4716790"/>
            <a:ext cx="11117193" cy="23280585"/>
          </a:xfrm>
        </p:spPr>
        <p:txBody>
          <a:bodyPr/>
          <a:lstStyle>
            <a:lvl1pPr>
              <a:defRPr sz="7685"/>
            </a:lvl1pPr>
            <a:lvl2pPr>
              <a:defRPr sz="6724"/>
            </a:lvl2pPr>
            <a:lvl3pPr>
              <a:defRPr sz="5764"/>
            </a:lvl3pPr>
            <a:lvl4pPr>
              <a:defRPr sz="4803"/>
            </a:lvl4pPr>
            <a:lvl5pPr>
              <a:defRPr sz="4803"/>
            </a:lvl5pPr>
            <a:lvl6pPr>
              <a:defRPr sz="4803"/>
            </a:lvl6pPr>
            <a:lvl7pPr>
              <a:defRPr sz="4803"/>
            </a:lvl7pPr>
            <a:lvl8pPr>
              <a:defRPr sz="4803"/>
            </a:lvl8pPr>
            <a:lvl9pPr>
              <a:defRPr sz="4803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835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35813" y="4716790"/>
            <a:ext cx="11117193" cy="23280585"/>
          </a:xfrm>
        </p:spPr>
        <p:txBody>
          <a:bodyPr anchor="t"/>
          <a:lstStyle>
            <a:lvl1pPr marL="0" indent="0">
              <a:buNone/>
              <a:defRPr sz="7685"/>
            </a:lvl1pPr>
            <a:lvl2pPr marL="1098012" indent="0">
              <a:buNone/>
              <a:defRPr sz="6724"/>
            </a:lvl2pPr>
            <a:lvl3pPr marL="2196023" indent="0">
              <a:buNone/>
              <a:defRPr sz="5764"/>
            </a:lvl3pPr>
            <a:lvl4pPr marL="3294035" indent="0">
              <a:buNone/>
              <a:defRPr sz="4803"/>
            </a:lvl4pPr>
            <a:lvl5pPr marL="4392046" indent="0">
              <a:buNone/>
              <a:defRPr sz="4803"/>
            </a:lvl5pPr>
            <a:lvl6pPr marL="5490058" indent="0">
              <a:buNone/>
              <a:defRPr sz="4803"/>
            </a:lvl6pPr>
            <a:lvl7pPr marL="6588069" indent="0">
              <a:buNone/>
              <a:defRPr sz="4803"/>
            </a:lvl7pPr>
            <a:lvl8pPr marL="7686081" indent="0">
              <a:buNone/>
              <a:defRPr sz="4803"/>
            </a:lvl8pPr>
            <a:lvl9pPr marL="8784092" indent="0">
              <a:buNone/>
              <a:defRPr sz="4803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30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9743" y="1744155"/>
            <a:ext cx="18940403" cy="6332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9743" y="8720740"/>
            <a:ext cx="18940403" cy="20785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9742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64BA3-83C8-46BC-B43A-3209F898C737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213" y="30363349"/>
            <a:ext cx="7411462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09171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1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6023" rtl="0" eaLnBrk="1" latinLnBrk="0" hangingPunct="1">
        <a:lnSpc>
          <a:spcPct val="90000"/>
        </a:lnSpc>
        <a:spcBef>
          <a:spcPct val="0"/>
        </a:spcBef>
        <a:buNone/>
        <a:defRPr sz="105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9006" indent="-549006" algn="l" defTabSz="2196023" rtl="0" eaLnBrk="1" latinLnBrk="0" hangingPunct="1">
        <a:lnSpc>
          <a:spcPct val="90000"/>
        </a:lnSpc>
        <a:spcBef>
          <a:spcPts val="2402"/>
        </a:spcBef>
        <a:buFont typeface="Arial" panose="020B0604020202020204" pitchFamily="34" charset="0"/>
        <a:buChar char="•"/>
        <a:defRPr sz="6724" kern="1200">
          <a:solidFill>
            <a:schemeClr val="tx1"/>
          </a:solidFill>
          <a:latin typeface="+mn-lt"/>
          <a:ea typeface="+mn-ea"/>
          <a:cs typeface="+mn-cs"/>
        </a:defRPr>
      </a:lvl1pPr>
      <a:lvl2pPr marL="1647017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5764" kern="1200">
          <a:solidFill>
            <a:schemeClr val="tx1"/>
          </a:solidFill>
          <a:latin typeface="+mn-lt"/>
          <a:ea typeface="+mn-ea"/>
          <a:cs typeface="+mn-cs"/>
        </a:defRPr>
      </a:lvl2pPr>
      <a:lvl3pPr marL="2745029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803" kern="1200">
          <a:solidFill>
            <a:schemeClr val="tx1"/>
          </a:solidFill>
          <a:latin typeface="+mn-lt"/>
          <a:ea typeface="+mn-ea"/>
          <a:cs typeface="+mn-cs"/>
        </a:defRPr>
      </a:lvl3pPr>
      <a:lvl4pPr marL="3843040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941052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6039063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7137075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8235086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9333098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1pPr>
      <a:lvl2pPr marL="109801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2pPr>
      <a:lvl3pPr marL="2196023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3pPr>
      <a:lvl4pPr marL="3294035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392046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5490058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6588069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7686081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878409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90800" y="4195482"/>
            <a:ext cx="17722096" cy="1882589"/>
          </a:xfrm>
        </p:spPr>
        <p:txBody>
          <a:bodyPr>
            <a:normAutofit fontScale="90000"/>
          </a:bodyPr>
          <a:lstStyle/>
          <a:p>
            <a:r>
              <a:rPr lang="en-US" sz="6600" b="1" dirty="0" smtClean="0">
                <a:solidFill>
                  <a:srgbClr val="002060"/>
                </a:solidFill>
              </a:rPr>
              <a:t>IX TALLER  Internacional sobre la Formación Universitaria de profesionales de la Educación</a:t>
            </a:r>
            <a:endParaRPr lang="en-US" sz="6600" b="1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81100" y="10663142"/>
            <a:ext cx="19131795" cy="2602244"/>
          </a:xfrm>
        </p:spPr>
        <p:txBody>
          <a:bodyPr>
            <a:noAutofit/>
          </a:bodyPr>
          <a:lstStyle/>
          <a:p>
            <a:pPr algn="l"/>
            <a:r>
              <a:rPr lang="es-MX" sz="4400" b="1" dirty="0"/>
              <a:t>P</a:t>
            </a:r>
            <a:r>
              <a:rPr lang="es-MX" sz="4400" b="1" dirty="0" smtClean="0"/>
              <a:t>roponer </a:t>
            </a:r>
            <a:r>
              <a:rPr lang="es-MX" sz="4400" b="1" dirty="0"/>
              <a:t>un sistema de tareas docentes que propician el desarrollo del pensamiento crítico en el proceso de enseñanza- aprendizaje (PEA) de la asignatura Metodología de la Investigación Educativa I, de la carrera de Español-Literatura del Curso por </a:t>
            </a:r>
            <a:r>
              <a:rPr lang="es-MX" sz="4400" b="1" dirty="0" smtClean="0"/>
              <a:t>encuentro.</a:t>
            </a:r>
            <a:endParaRPr lang="en-US" sz="4400" dirty="0"/>
          </a:p>
        </p:txBody>
      </p:sp>
      <p:sp>
        <p:nvSpPr>
          <p:cNvPr id="28" name="Título 1"/>
          <p:cNvSpPr txBox="1">
            <a:spLocks/>
          </p:cNvSpPr>
          <p:nvPr/>
        </p:nvSpPr>
        <p:spPr>
          <a:xfrm flipV="1">
            <a:off x="2590800" y="7010400"/>
            <a:ext cx="17722095" cy="457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algn="ctr" defTabSz="21960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41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rgbClr val="002060"/>
                </a:solidFill>
              </a:rPr>
              <a:t>Contribución al desarrollo del pensamiento crítico en la carrera de Español -Literatura </a:t>
            </a:r>
            <a:endParaRPr lang="en-US" sz="4800" dirty="0">
              <a:solidFill>
                <a:srgbClr val="002060"/>
              </a:solidFill>
            </a:endParaRPr>
          </a:p>
        </p:txBody>
      </p:sp>
      <p:sp>
        <p:nvSpPr>
          <p:cNvPr id="29" name="Text Placeholder 37">
            <a:extLst>
              <a:ext uri="{FF2B5EF4-FFF2-40B4-BE49-F238E27FC236}">
                <a16:creationId xmlns="" xmlns:a16="http://schemas.microsoft.com/office/drawing/2014/main" id="{0F56D88A-4B12-0F47-8D8A-2F1828CAE02A}"/>
              </a:ext>
            </a:extLst>
          </p:cNvPr>
          <p:cNvSpPr txBox="1">
            <a:spLocks/>
          </p:cNvSpPr>
          <p:nvPr/>
        </p:nvSpPr>
        <p:spPr>
          <a:xfrm>
            <a:off x="4141694" y="5755341"/>
            <a:ext cx="16171201" cy="3997429"/>
          </a:xfrm>
          <a:prstGeom prst="rect">
            <a:avLst/>
          </a:prstGeom>
        </p:spPr>
        <p:txBody>
          <a:bodyPr/>
          <a:lstStyle>
            <a:lvl1pPr marL="549006" indent="-549006" algn="l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Char char="•"/>
              <a:defRPr sz="67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47017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5029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843040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941052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039063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37075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235086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333098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5400" dirty="0" smtClean="0">
                <a:solidFill>
                  <a:srgbClr val="002060"/>
                </a:solidFill>
              </a:rPr>
              <a:t>Contribución al desarrollo del pensamiento crítico en la carrera de Español-Literatura</a:t>
            </a:r>
            <a:endParaRPr lang="en-US" sz="54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sz="5400" dirty="0" smtClean="0">
                <a:solidFill>
                  <a:srgbClr val="002060"/>
                </a:solidFill>
              </a:rPr>
              <a:t>MSc. Ydania Cardero Barquilla. Univ. de Artemisa, MSc. Dolores E. Regalado  Fernández , MSc. Olga L. Peraza Moreno, Univ. de Artemisa</a:t>
            </a:r>
            <a:endParaRPr lang="en-US" sz="5400" dirty="0">
              <a:solidFill>
                <a:srgbClr val="002060"/>
              </a:solidFill>
            </a:endParaRPr>
          </a:p>
        </p:txBody>
      </p:sp>
      <p:sp>
        <p:nvSpPr>
          <p:cNvPr id="38" name="Text Placeholder 28">
            <a:extLst>
              <a:ext uri="{FF2B5EF4-FFF2-40B4-BE49-F238E27FC236}">
                <a16:creationId xmlns=""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2" y="21499908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002060"/>
                </a:solidFill>
              </a:rPr>
              <a:t>4. </a:t>
            </a:r>
            <a:r>
              <a:rPr lang="en-US" b="1" dirty="0">
                <a:solidFill>
                  <a:srgbClr val="002060"/>
                </a:solidFill>
              </a:rPr>
              <a:t>REFERENCIAS </a:t>
            </a:r>
            <a:r>
              <a:rPr lang="en-US" b="1" dirty="0" smtClean="0">
                <a:solidFill>
                  <a:srgbClr val="002060"/>
                </a:solidFill>
              </a:rPr>
              <a:t>BIBLIOGRÁFICAS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9" name="Text Placeholder 28">
            <a:extLst>
              <a:ext uri="{FF2B5EF4-FFF2-40B4-BE49-F238E27FC236}">
                <a16:creationId xmlns=""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2054601" y="26675946"/>
            <a:ext cx="18258294" cy="2080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 smtClean="0">
                <a:solidFill>
                  <a:srgbClr val="002060"/>
                </a:solidFill>
              </a:rPr>
              <a:t>AGRADECIMIENTOS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0" name="Rectángulo 39"/>
          <p:cNvSpPr/>
          <p:nvPr/>
        </p:nvSpPr>
        <p:spPr>
          <a:xfrm>
            <a:off x="1349752" y="10663140"/>
            <a:ext cx="19131795" cy="26022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ubtítulo 2"/>
          <p:cNvSpPr txBox="1">
            <a:spLocks/>
          </p:cNvSpPr>
          <p:nvPr/>
        </p:nvSpPr>
        <p:spPr>
          <a:xfrm>
            <a:off x="1646989" y="14341156"/>
            <a:ext cx="18834558" cy="24407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4400" b="1" dirty="0"/>
              <a:t>Los resultados alcanzados exhortan a los docentes a valorar los aspectos en los que se debe incidir en las clases, partiendo de la preparación de estos para conducir un PEA </a:t>
            </a:r>
            <a:r>
              <a:rPr lang="es-ES" sz="4000" b="1" dirty="0"/>
              <a:t>que conlleve a elevar la calidad en la formación del profesional que hoy se necesita. </a:t>
            </a:r>
            <a:endParaRPr lang="en-US" sz="4000" b="1" dirty="0"/>
          </a:p>
        </p:txBody>
      </p:sp>
      <p:sp>
        <p:nvSpPr>
          <p:cNvPr id="42" name="Rectángulo 41"/>
          <p:cNvSpPr/>
          <p:nvPr/>
        </p:nvSpPr>
        <p:spPr>
          <a:xfrm>
            <a:off x="1181100" y="14180587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Subtítulo 2"/>
          <p:cNvSpPr txBox="1">
            <a:spLocks/>
          </p:cNvSpPr>
          <p:nvPr/>
        </p:nvSpPr>
        <p:spPr>
          <a:xfrm>
            <a:off x="1646990" y="18505302"/>
            <a:ext cx="18665905" cy="169261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I</a:t>
            </a:r>
            <a:endParaRPr lang="es-MX" sz="3200" dirty="0"/>
          </a:p>
          <a:p>
            <a:r>
              <a:rPr lang="es-ES" sz="17600" dirty="0"/>
              <a:t>El fomento del pensamiento crítico sobre la base de un sistema de valores que respondan a la sociedad socialista próspera y sostenible a la cual se aspira, es una habilidad que no solo los profesionales universitarios deben </a:t>
            </a:r>
            <a:r>
              <a:rPr lang="es-ES" sz="17600" dirty="0" smtClean="0"/>
              <a:t>desarrollar</a:t>
            </a:r>
            <a:r>
              <a:rPr lang="es-ES" sz="17600" dirty="0"/>
              <a:t>.</a:t>
            </a:r>
            <a:r>
              <a:rPr lang="es-ES" sz="17600" dirty="0" smtClean="0"/>
              <a:t> </a:t>
            </a:r>
            <a:endParaRPr lang="es-ES" sz="17600" dirty="0"/>
          </a:p>
          <a:p>
            <a:pPr algn="l"/>
            <a:endParaRPr lang="en-US" sz="17600" dirty="0"/>
          </a:p>
        </p:txBody>
      </p:sp>
      <p:sp>
        <p:nvSpPr>
          <p:cNvPr id="44" name="Rectángulo 43"/>
          <p:cNvSpPr/>
          <p:nvPr/>
        </p:nvSpPr>
        <p:spPr>
          <a:xfrm>
            <a:off x="1181100" y="18218386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ángulo 45"/>
          <p:cNvSpPr/>
          <p:nvPr/>
        </p:nvSpPr>
        <p:spPr>
          <a:xfrm>
            <a:off x="1181100" y="22410277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 Placeholder 28">
            <a:extLst>
              <a:ext uri="{FF2B5EF4-FFF2-40B4-BE49-F238E27FC236}">
                <a16:creationId xmlns=""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1" y="17298353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3. CONCLUSIONES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=""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1" y="13265386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2. DESARROLLO</a:t>
            </a:r>
          </a:p>
        </p:txBody>
      </p:sp>
      <p:sp>
        <p:nvSpPr>
          <p:cNvPr id="52" name="Text Placeholder 28">
            <a:extLst>
              <a:ext uri="{FF2B5EF4-FFF2-40B4-BE49-F238E27FC236}">
                <a16:creationId xmlns=""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868709" y="9752770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1. INTRODUCCION (OBJETIVOS)</a:t>
            </a:r>
          </a:p>
        </p:txBody>
      </p:sp>
      <p:sp>
        <p:nvSpPr>
          <p:cNvPr id="54" name="Subtítulo 2"/>
          <p:cNvSpPr txBox="1">
            <a:spLocks/>
          </p:cNvSpPr>
          <p:nvPr/>
        </p:nvSpPr>
        <p:spPr>
          <a:xfrm>
            <a:off x="1498370" y="26675946"/>
            <a:ext cx="19131795" cy="854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800" dirty="0" smtClean="0"/>
              <a:t>Al </a:t>
            </a:r>
            <a:r>
              <a:rPr lang="en-US" sz="2800" dirty="0" err="1" smtClean="0"/>
              <a:t>colectivo</a:t>
            </a:r>
            <a:r>
              <a:rPr lang="en-US" sz="2800" dirty="0" smtClean="0"/>
              <a:t> de Español de la Universidad de Artemisa</a:t>
            </a:r>
            <a:endParaRPr lang="en-US" sz="2800" dirty="0"/>
          </a:p>
        </p:txBody>
      </p:sp>
      <p:sp>
        <p:nvSpPr>
          <p:cNvPr id="25" name="Subtítulo 2"/>
          <p:cNvSpPr txBox="1">
            <a:spLocks/>
          </p:cNvSpPr>
          <p:nvPr/>
        </p:nvSpPr>
        <p:spPr>
          <a:xfrm>
            <a:off x="1181100" y="22410278"/>
            <a:ext cx="20075605" cy="2655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400" dirty="0" smtClean="0"/>
              <a:t>Dacosta ,F</a:t>
            </a:r>
            <a:r>
              <a:rPr lang="en-US" sz="4400" dirty="0" smtClean="0"/>
              <a:t>, Bertachini, L y Alves, de Araujo, V(2016). Pensamiento crítico: </a:t>
            </a:r>
            <a:r>
              <a:rPr lang="en-US" sz="4400" dirty="0" smtClean="0"/>
              <a:t>análisis </a:t>
            </a:r>
            <a:r>
              <a:rPr lang="en-US" sz="4400" dirty="0" smtClean="0"/>
              <a:t>del </a:t>
            </a:r>
            <a:r>
              <a:rPr lang="en-US" sz="4400" dirty="0" smtClean="0"/>
              <a:t>concepto </a:t>
            </a:r>
            <a:r>
              <a:rPr lang="en-US" sz="4400" dirty="0" smtClean="0"/>
              <a:t>bajo la óptica </a:t>
            </a:r>
            <a:r>
              <a:rPr lang="en-US" sz="4400" b="1" dirty="0" smtClean="0"/>
              <a:t>evolucionista </a:t>
            </a:r>
            <a:r>
              <a:rPr lang="en-US" sz="4400" b="1" dirty="0" smtClean="0"/>
              <a:t>de Rodgers</a:t>
            </a:r>
            <a:r>
              <a:rPr lang="en-US" sz="4400" b="1" dirty="0" smtClean="0"/>
              <a:t>. Rev</a:t>
            </a:r>
            <a:r>
              <a:rPr lang="en-US" sz="4400" b="1" dirty="0" smtClean="0"/>
              <a:t>.. </a:t>
            </a:r>
            <a:r>
              <a:rPr lang="en-US" sz="4400" b="1" dirty="0" smtClean="0"/>
              <a:t>Latinoam Enfermagem </a:t>
            </a:r>
            <a:r>
              <a:rPr lang="en-US" sz="4400" b="1" dirty="0" smtClean="0"/>
              <a:t>2016:24: e 2785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65578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</TotalTime>
  <Words>259</Words>
  <Application>Microsoft Office PowerPoint</Application>
  <PresentationFormat>Personalizado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IX TALLER  Internacional sobre la Formación Universitaria de profesionales de la Educación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Idania</cp:lastModifiedBy>
  <cp:revision>15</cp:revision>
  <dcterms:created xsi:type="dcterms:W3CDTF">2021-12-21T16:45:31Z</dcterms:created>
  <dcterms:modified xsi:type="dcterms:W3CDTF">2022-01-23T13:57:43Z</dcterms:modified>
</cp:coreProperties>
</file>