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464" autoAdjust="0"/>
    <p:restoredTop sz="94660"/>
  </p:normalViewPr>
  <p:slideViewPr>
    <p:cSldViewPr snapToGrid="0">
      <p:cViewPr>
        <p:scale>
          <a:sx n="33" d="100"/>
          <a:sy n="33" d="100"/>
        </p:scale>
        <p:origin x="-1710" y="-72"/>
      </p:cViewPr>
      <p:guideLst>
        <p:guide orient="horz" pos="10318"/>
        <p:guide pos="691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pPr/>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pPr/>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pPr/>
              <a:t>1/25/2022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pPr/>
              <a:t>1/25/2022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pPr/>
              <a:t>1/25/2022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pPr/>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pPr/>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pPr/>
              <a:t>1/25/2022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24984033" cy="36973103"/>
          </a:xfrm>
          <a:prstGeom prst="rect">
            <a:avLst/>
          </a:prstGeom>
        </p:spPr>
      </p:pic>
      <p:sp>
        <p:nvSpPr>
          <p:cNvPr id="2" name="Título 1"/>
          <p:cNvSpPr>
            <a:spLocks noGrp="1"/>
          </p:cNvSpPr>
          <p:nvPr>
            <p:ph type="ctrTitle"/>
          </p:nvPr>
        </p:nvSpPr>
        <p:spPr>
          <a:xfrm>
            <a:off x="4601827" y="4762499"/>
            <a:ext cx="17722096" cy="1638301"/>
          </a:xfrm>
        </p:spPr>
        <p:txBody>
          <a:bodyPr>
            <a:noAutofit/>
          </a:bodyPr>
          <a:lstStyle/>
          <a:p>
            <a:r>
              <a:rPr lang="es-ES" sz="5900" b="1" dirty="0"/>
              <a:t>XII Taller sobre Financiación de la Educación Superior</a:t>
            </a:r>
            <a:endParaRPr lang="en-US" sz="5900" b="1" dirty="0"/>
          </a:p>
        </p:txBody>
      </p:sp>
      <p:sp>
        <p:nvSpPr>
          <p:cNvPr id="3" name="Subtítulo 2"/>
          <p:cNvSpPr>
            <a:spLocks noGrp="1"/>
          </p:cNvSpPr>
          <p:nvPr>
            <p:ph type="subTitle" idx="1"/>
          </p:nvPr>
        </p:nvSpPr>
        <p:spPr>
          <a:xfrm>
            <a:off x="3354198" y="10995329"/>
            <a:ext cx="19131793" cy="3138262"/>
          </a:xfrm>
        </p:spPr>
        <p:txBody>
          <a:bodyPr>
            <a:normAutofit fontScale="85000" lnSpcReduction="20000"/>
          </a:bodyPr>
          <a:lstStyle/>
          <a:p>
            <a:pPr algn="just"/>
            <a:r>
              <a:rPr lang="es-ES" sz="3500" dirty="0"/>
              <a:t>El establecimiento de políticas para el desarrollo, la gestión y el control de los activos fijos intangibles es un tema muy actual e importante no solo para las empresas, sino también para las instituciones de investigación y de educación superior. En las universidades se da el contexto adecuado en el cual se aplican dos conceptos muy relacionados entre sí: la gestión del conocimiento y la gestión de </a:t>
            </a:r>
            <a:r>
              <a:rPr lang="es-ES" sz="3500" dirty="0"/>
              <a:t>intangibles. </a:t>
            </a:r>
            <a:r>
              <a:rPr lang="es-ES" sz="3500" dirty="0"/>
              <a:t>Existen bastante pocas publicaciones en el mundo y en Cuba que abordan la gestión de los Activos Fijos Intangibles Visibles o Identificables (AFIV</a:t>
            </a:r>
            <a:r>
              <a:rPr lang="es-ES" sz="3500" dirty="0"/>
              <a:t>). El objetivo es </a:t>
            </a:r>
            <a:r>
              <a:rPr lang="es-ES" sz="3500" dirty="0"/>
              <a:t>presenta la fundamentación y estructuración de un procedimiento para el perfeccionamiento del proceso de gestión de los activos fijos intangibles visibles o identificables en la Universidad Tecnológica de la Habana José Antonio Echeverría, </a:t>
            </a:r>
            <a:r>
              <a:rPr lang="es-ES" sz="3500" dirty="0" err="1"/>
              <a:t>Cujae</a:t>
            </a:r>
            <a:r>
              <a:rPr lang="es-ES" sz="3500" dirty="0"/>
              <a:t>, como contribución a su desarrollo estratégico y al incremento de la eficiencia y competitividad como requiere el desarrollo económico y social, con posibilidades de generalización a otras universidades del país.</a:t>
            </a:r>
          </a:p>
          <a:p>
            <a:pPr algn="just">
              <a:lnSpc>
                <a:spcPct val="70000"/>
              </a:lnSpc>
            </a:pPr>
            <a:endParaRPr lang="en-US" sz="3200" dirty="0"/>
          </a:p>
        </p:txBody>
      </p:sp>
      <p:sp>
        <p:nvSpPr>
          <p:cNvPr id="28" name="Título 1"/>
          <p:cNvSpPr txBox="1">
            <a:spLocks/>
          </p:cNvSpPr>
          <p:nvPr/>
        </p:nvSpPr>
        <p:spPr>
          <a:xfrm>
            <a:off x="4763897" y="6686550"/>
            <a:ext cx="17722096" cy="2686051"/>
          </a:xfrm>
          <a:prstGeom prst="rect">
            <a:avLst/>
          </a:prstGeom>
        </p:spPr>
        <p:txBody>
          <a:bodyPr vert="horz" lIns="91440" tIns="45720" rIns="91440" bIns="45720" rtlCol="0" anchor="b">
            <a:normAutofit fontScale="92500" lnSpcReduction="20000"/>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pPr>
              <a:lnSpc>
                <a:spcPct val="110000"/>
              </a:lnSpc>
            </a:pPr>
            <a:r>
              <a:rPr lang="es-ES" sz="6200" b="1" dirty="0"/>
              <a:t>PROCEDIMIENTO PARA LA GESTIÓN DE LOS ACTIVOS FIJOS INTANGIBLES VISIBLES EN UNA UNIVERSIDAD</a:t>
            </a:r>
          </a:p>
          <a:p>
            <a:endParaRPr lang="en-US" sz="4800" dirty="0">
              <a:solidFill>
                <a:srgbClr val="002060"/>
              </a:solidFill>
            </a:endParaRPr>
          </a:p>
        </p:txBody>
      </p:sp>
      <p:sp>
        <p:nvSpPr>
          <p:cNvPr id="29" name="Text Placeholder 37">
            <a:extLst>
              <a:ext uri="{FF2B5EF4-FFF2-40B4-BE49-F238E27FC236}">
                <a16:creationId xmlns:a16="http://schemas.microsoft.com/office/drawing/2014/main" xmlns="" id="{0F56D88A-4B12-0F47-8D8A-2F1828CAE02A}"/>
              </a:ext>
            </a:extLst>
          </p:cNvPr>
          <p:cNvSpPr txBox="1">
            <a:spLocks/>
          </p:cNvSpPr>
          <p:nvPr/>
        </p:nvSpPr>
        <p:spPr>
          <a:xfrm>
            <a:off x="3733799" y="8973282"/>
            <a:ext cx="19090105" cy="1847850"/>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buNone/>
            </a:pPr>
            <a:r>
              <a:rPr lang="es-EC" sz="3200" b="1" dirty="0" err="1" smtClean="0"/>
              <a:t>MSc</a:t>
            </a:r>
            <a:r>
              <a:rPr lang="es-EC" sz="3200" b="1" dirty="0" smtClean="0"/>
              <a:t>. Gladys Mesa Palacios,  Dr. C Rolando Serra Toledo, Dr</a:t>
            </a:r>
            <a:r>
              <a:rPr lang="es-EC" sz="3200" b="1" dirty="0"/>
              <a:t>. C. Daniel Alfonso Robaina, </a:t>
            </a:r>
            <a:r>
              <a:rPr lang="es-EC" sz="3200" b="1" dirty="0" smtClean="0"/>
              <a:t>Dr. C. Sonia </a:t>
            </a:r>
            <a:r>
              <a:rPr lang="es-EC" sz="3200" b="1" dirty="0" err="1" smtClean="0"/>
              <a:t>Fleitas</a:t>
            </a:r>
            <a:r>
              <a:rPr lang="es-EC" sz="3200" b="1" dirty="0" smtClean="0"/>
              <a:t> Triana, </a:t>
            </a:r>
            <a:r>
              <a:rPr lang="es-EC" sz="3200" b="1" dirty="0" err="1" smtClean="0"/>
              <a:t>Cujae</a:t>
            </a:r>
            <a:r>
              <a:rPr lang="es-EC" sz="3200" b="1" dirty="0"/>
              <a:t>, Cuba</a:t>
            </a:r>
          </a:p>
          <a:p>
            <a:pPr marL="0" indent="0" algn="ctr">
              <a:buNone/>
            </a:pPr>
            <a:endParaRPr lang="en-US" sz="5400" dirty="0" smtClean="0">
              <a:solidFill>
                <a:srgbClr val="002060"/>
              </a:solidFill>
            </a:endParaRPr>
          </a:p>
          <a:p>
            <a:pPr marL="0" indent="0" algn="ctr">
              <a:buNone/>
            </a:pPr>
            <a:endParaRPr lang="en-US" sz="5400" dirty="0">
              <a:solidFill>
                <a:srgbClr val="002060"/>
              </a:solidFill>
            </a:endParaRPr>
          </a:p>
        </p:txBody>
      </p:sp>
      <p:sp>
        <p:nvSpPr>
          <p:cNvPr id="31" name="CuadroTexto 30"/>
          <p:cNvSpPr txBox="1"/>
          <p:nvPr/>
        </p:nvSpPr>
        <p:spPr>
          <a:xfrm>
            <a:off x="1219200" y="14287500"/>
            <a:ext cx="18021300" cy="369332"/>
          </a:xfrm>
          <a:prstGeom prst="rect">
            <a:avLst/>
          </a:prstGeom>
          <a:noFill/>
        </p:spPr>
        <p:txBody>
          <a:bodyPr wrap="square" rtlCol="0">
            <a:spAutoFit/>
          </a:bodyPr>
          <a:lstStyle/>
          <a:p>
            <a:endParaRPr lang="en-US" dirty="0"/>
          </a:p>
        </p:txBody>
      </p:sp>
      <p:sp>
        <p:nvSpPr>
          <p:cNvPr id="38" name="Text Placeholder 28">
            <a:extLst>
              <a:ext uri="{FF2B5EF4-FFF2-40B4-BE49-F238E27FC236}">
                <a16:creationId xmlns:a16="http://schemas.microsoft.com/office/drawing/2014/main" xmlns="" id="{FCB797DF-A438-244B-B34C-CCF348A4370E}"/>
              </a:ext>
            </a:extLst>
          </p:cNvPr>
          <p:cNvSpPr txBox="1">
            <a:spLocks/>
          </p:cNvSpPr>
          <p:nvPr/>
        </p:nvSpPr>
        <p:spPr>
          <a:xfrm>
            <a:off x="7611727" y="26167374"/>
            <a:ext cx="10093882" cy="150495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39" name="Text Placeholder 28">
            <a:extLst>
              <a:ext uri="{FF2B5EF4-FFF2-40B4-BE49-F238E27FC236}">
                <a16:creationId xmlns:a16="http://schemas.microsoft.com/office/drawing/2014/main" xmlns="" id="{FCB797DF-A438-244B-B34C-CCF348A4370E}"/>
              </a:ext>
            </a:extLst>
          </p:cNvPr>
          <p:cNvSpPr txBox="1">
            <a:spLocks/>
          </p:cNvSpPr>
          <p:nvPr/>
        </p:nvSpPr>
        <p:spPr>
          <a:xfrm>
            <a:off x="10219013" y="28351934"/>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endParaRPr lang="en-US" b="1" dirty="0">
              <a:solidFill>
                <a:srgbClr val="002060"/>
              </a:solidFill>
            </a:endParaRPr>
          </a:p>
        </p:txBody>
      </p:sp>
      <p:sp>
        <p:nvSpPr>
          <p:cNvPr id="40" name="Rectángulo 39"/>
          <p:cNvSpPr/>
          <p:nvPr/>
        </p:nvSpPr>
        <p:spPr>
          <a:xfrm>
            <a:off x="3354198" y="10973532"/>
            <a:ext cx="19131795" cy="36833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200150" y="14687550"/>
            <a:ext cx="19112745" cy="7848599"/>
          </a:xfrm>
          <a:prstGeom prst="rect">
            <a:avLst/>
          </a:prstGeom>
        </p:spPr>
        <p:txBody>
          <a:bodyPr vert="horz" lIns="91440" tIns="45720" rIns="91440" bIns="45720" rtlCol="0">
            <a:normAutofit lnSpcReduction="1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endParaRPr lang="es-ES" sz="12800" dirty="0" smtClean="0"/>
          </a:p>
          <a:p>
            <a:pPr algn="just"/>
            <a:endParaRPr lang="es-ES" sz="12800" dirty="0" smtClean="0"/>
          </a:p>
          <a:p>
            <a:pPr algn="just"/>
            <a:endParaRPr lang="es-ES" sz="12800" dirty="0" smtClean="0"/>
          </a:p>
          <a:p>
            <a:pPr algn="just"/>
            <a:r>
              <a:rPr lang="es-ES" sz="12800" dirty="0" smtClean="0"/>
              <a:t> </a:t>
            </a:r>
          </a:p>
          <a:p>
            <a:pPr algn="just"/>
            <a:endParaRPr lang="es-ES" sz="3200" dirty="0" smtClean="0"/>
          </a:p>
          <a:p>
            <a:pPr algn="just"/>
            <a:endParaRPr lang="es-ES" sz="3200" dirty="0" smtClean="0"/>
          </a:p>
          <a:p>
            <a:pPr algn="just"/>
            <a:endParaRPr lang="es-ES" sz="3200" dirty="0" smtClean="0"/>
          </a:p>
          <a:p>
            <a:pPr algn="just"/>
            <a:endParaRPr lang="es-ES" sz="3200" dirty="0" smtClean="0"/>
          </a:p>
          <a:p>
            <a:pPr algn="just"/>
            <a:endParaRPr lang="es-ES" sz="3200" dirty="0" smtClean="0"/>
          </a:p>
          <a:p>
            <a:pPr algn="just"/>
            <a:endParaRPr lang="es-ES" sz="3200" dirty="0" smtClean="0"/>
          </a:p>
          <a:p>
            <a:pPr algn="l"/>
            <a:endParaRPr lang="en-US" sz="3200" dirty="0"/>
          </a:p>
        </p:txBody>
      </p:sp>
      <p:sp>
        <p:nvSpPr>
          <p:cNvPr id="42" name="Rectángulo 41"/>
          <p:cNvSpPr/>
          <p:nvPr/>
        </p:nvSpPr>
        <p:spPr>
          <a:xfrm>
            <a:off x="3354197" y="14656832"/>
            <a:ext cx="19131795" cy="84328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3354197" y="24208559"/>
            <a:ext cx="19131796" cy="8286750"/>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r>
              <a:rPr lang="es-ES" sz="3200" dirty="0"/>
              <a:t>Para perfeccionar la gestión de los AFIV, se diseñó un procedimiento integral que involucra el trabajo coordinado de la Dirección de Ciencia, Tecnología e Innovación, la Dirección de Contabilidad y </a:t>
            </a:r>
            <a:r>
              <a:rPr lang="es-ES" sz="3200" dirty="0" smtClean="0"/>
              <a:t>CETA. Se </a:t>
            </a:r>
            <a:r>
              <a:rPr lang="es-ES" sz="3200" dirty="0"/>
              <a:t>ha realizado la aplicación parcial del procedimiento diseñado que incluye la confección de la documentación necesaria para el control de los software como AFI visibles con la colaboración de los especialistas calificados para esta tarea y la elaboración de la carpeta de patentes de nuestra universidad. </a:t>
            </a:r>
          </a:p>
        </p:txBody>
      </p:sp>
      <p:sp>
        <p:nvSpPr>
          <p:cNvPr id="45" name="Subtítulo 2"/>
          <p:cNvSpPr txBox="1">
            <a:spLocks/>
          </p:cNvSpPr>
          <p:nvPr/>
        </p:nvSpPr>
        <p:spPr>
          <a:xfrm>
            <a:off x="3354196" y="27222448"/>
            <a:ext cx="19131795" cy="5772150"/>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lnSpc>
                <a:spcPct val="110000"/>
              </a:lnSpc>
            </a:pPr>
            <a:r>
              <a:rPr lang="es-ES" sz="3200" dirty="0"/>
              <a:t>Norma Cubana de Contabilidad No. 8 (2018). Activos Fijos Intangibles, Ministerio de Finanzas y Precios, Cuba.</a:t>
            </a:r>
          </a:p>
          <a:p>
            <a:pPr algn="just"/>
            <a:r>
              <a:rPr lang="es-ES" sz="3200" dirty="0" err="1"/>
              <a:t>Axtle</a:t>
            </a:r>
            <a:r>
              <a:rPr lang="es-ES" sz="3200" dirty="0"/>
              <a:t>, M., Acosta, J. (2017). Medición y gestión del capital intelectual en las instituciones de educación superior. Dimensión Empresarial, 15 (2), 103-115.</a:t>
            </a:r>
          </a:p>
          <a:p>
            <a:pPr algn="just"/>
            <a:r>
              <a:rPr lang="es-ES" sz="3200" dirty="0"/>
              <a:t>Mesa, G., Serra, R., </a:t>
            </a:r>
            <a:r>
              <a:rPr lang="es-ES" sz="3200" dirty="0" err="1"/>
              <a:t>Fleitas</a:t>
            </a:r>
            <a:r>
              <a:rPr lang="es-ES" sz="3200" dirty="0"/>
              <a:t>, S. (2018). Metodología para la gestión de los activos fijos intangibles visibles en una universidad. Universidad y Sociedad, 10(4), 161-168.</a:t>
            </a:r>
          </a:p>
          <a:p>
            <a:pPr algn="just"/>
            <a:r>
              <a:rPr lang="es-ES" sz="3200" dirty="0"/>
              <a:t>Mesa, G., Serra, R., </a:t>
            </a:r>
            <a:r>
              <a:rPr lang="es-ES" sz="3200" dirty="0" err="1"/>
              <a:t>Fleitas</a:t>
            </a:r>
            <a:r>
              <a:rPr lang="es-ES" sz="3200" dirty="0"/>
              <a:t>, S. (2018). Procedimiento para la gestión de los activos fijos intangibles visibles en una universidad. Tesis de Maestría, </a:t>
            </a:r>
            <a:r>
              <a:rPr lang="es-ES" sz="3200" dirty="0" err="1"/>
              <a:t>Cujae</a:t>
            </a:r>
            <a:r>
              <a:rPr lang="es-ES" sz="3200" dirty="0"/>
              <a:t>, La Habana, 2020. </a:t>
            </a:r>
            <a:endParaRPr lang="es-ES" sz="3200" dirty="0" smtClean="0"/>
          </a:p>
          <a:p>
            <a:pPr lvl="0" algn="just"/>
            <a:endParaRPr lang="es-ES" sz="4100" dirty="0" smtClean="0"/>
          </a:p>
          <a:p>
            <a:pPr algn="just"/>
            <a:endParaRPr lang="es-ES" sz="4100" dirty="0" smtClean="0"/>
          </a:p>
          <a:p>
            <a:pPr lvl="0" algn="just"/>
            <a:endParaRPr lang="es-ES" sz="3200" dirty="0" smtClean="0"/>
          </a:p>
          <a:p>
            <a:pPr lvl="0" algn="just"/>
            <a:endParaRPr lang="es-ES" sz="3200" dirty="0" smtClean="0"/>
          </a:p>
          <a:p>
            <a:pPr algn="l"/>
            <a:endParaRPr lang="en-US" sz="3200" dirty="0"/>
          </a:p>
        </p:txBody>
      </p:sp>
      <p:sp>
        <p:nvSpPr>
          <p:cNvPr id="49" name="Text Placeholder 28">
            <a:extLst>
              <a:ext uri="{FF2B5EF4-FFF2-40B4-BE49-F238E27FC236}">
                <a16:creationId xmlns:a16="http://schemas.microsoft.com/office/drawing/2014/main" xmlns="" id="{FCB797DF-A438-244B-B34C-CCF348A4370E}"/>
              </a:ext>
            </a:extLst>
          </p:cNvPr>
          <p:cNvSpPr txBox="1">
            <a:spLocks/>
          </p:cNvSpPr>
          <p:nvPr/>
        </p:nvSpPr>
        <p:spPr>
          <a:xfrm>
            <a:off x="7052496" y="23302160"/>
            <a:ext cx="10093882" cy="663673"/>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a16="http://schemas.microsoft.com/office/drawing/2014/main" xmlns="" id="{FCB797DF-A438-244B-B34C-CCF348A4370E}"/>
              </a:ext>
            </a:extLst>
          </p:cNvPr>
          <p:cNvSpPr txBox="1">
            <a:spLocks/>
          </p:cNvSpPr>
          <p:nvPr/>
        </p:nvSpPr>
        <p:spPr>
          <a:xfrm>
            <a:off x="6677024" y="13765409"/>
            <a:ext cx="10093882" cy="736364"/>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a16="http://schemas.microsoft.com/office/drawing/2014/main" xmlns="" id="{FCB797DF-A438-244B-B34C-CCF348A4370E}"/>
              </a:ext>
            </a:extLst>
          </p:cNvPr>
          <p:cNvSpPr txBox="1">
            <a:spLocks/>
          </p:cNvSpPr>
          <p:nvPr/>
        </p:nvSpPr>
        <p:spPr>
          <a:xfrm>
            <a:off x="7658039" y="10084959"/>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
        <p:nvSpPr>
          <p:cNvPr id="54" name="Subtítulo 2"/>
          <p:cNvSpPr txBox="1">
            <a:spLocks/>
          </p:cNvSpPr>
          <p:nvPr/>
        </p:nvSpPr>
        <p:spPr>
          <a:xfrm>
            <a:off x="1181100" y="29190547"/>
            <a:ext cx="1913179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endParaRPr lang="en-US" sz="2800" dirty="0"/>
          </a:p>
        </p:txBody>
      </p:sp>
      <p:sp>
        <p:nvSpPr>
          <p:cNvPr id="4" name="3 Rectángulo"/>
          <p:cNvSpPr/>
          <p:nvPr/>
        </p:nvSpPr>
        <p:spPr>
          <a:xfrm>
            <a:off x="3354199" y="14787854"/>
            <a:ext cx="19131794" cy="3508653"/>
          </a:xfrm>
          <a:prstGeom prst="rect">
            <a:avLst/>
          </a:prstGeom>
        </p:spPr>
        <p:txBody>
          <a:bodyPr wrap="square">
            <a:spAutoFit/>
          </a:bodyPr>
          <a:lstStyle/>
          <a:p>
            <a:pPr lvl="0" algn="just"/>
            <a:r>
              <a:rPr lang="es-ES" sz="3200" dirty="0"/>
              <a:t>Se realizó el diagnóstico estratégico del proceso de gestión de los activos fijos visibles o identificables en la </a:t>
            </a:r>
            <a:r>
              <a:rPr lang="es-ES" sz="3200" dirty="0" err="1"/>
              <a:t>Cujae</a:t>
            </a:r>
            <a:r>
              <a:rPr lang="es-ES" sz="3200" dirty="0"/>
              <a:t> mediante un análisis interno y externo que permitió elaborar la matriz DAFO.</a:t>
            </a:r>
          </a:p>
          <a:p>
            <a:pPr algn="just"/>
            <a:r>
              <a:rPr lang="es-ES" sz="3200" dirty="0"/>
              <a:t>Se estructuró un procedimiento para la gestión de los activos fijos intangibles visibles en una </a:t>
            </a:r>
            <a:r>
              <a:rPr lang="es-ES" sz="3200" dirty="0" smtClean="0"/>
              <a:t>universidad y se realizó la aplicación </a:t>
            </a:r>
            <a:r>
              <a:rPr lang="es-ES" sz="3200" dirty="0"/>
              <a:t>parcial en la Universidad Tecnológica de la Habana José Antonio </a:t>
            </a:r>
            <a:r>
              <a:rPr lang="es-ES" sz="3200" dirty="0" smtClean="0"/>
              <a:t>Echeverría. </a:t>
            </a:r>
            <a:r>
              <a:rPr lang="es-ES" sz="3200" dirty="0"/>
              <a:t>Para contribuir a la gestión de comercialización de los AFIV, se realizó la confección de la carpeta de patentes de la </a:t>
            </a:r>
            <a:r>
              <a:rPr lang="es-ES" sz="3200" dirty="0" smtClean="0"/>
              <a:t>universidad. </a:t>
            </a:r>
            <a:endParaRPr lang="es-ES" sz="3200" dirty="0"/>
          </a:p>
          <a:p>
            <a:pPr algn="just"/>
            <a:endParaRPr lang="es-ES" sz="3000" dirty="0"/>
          </a:p>
          <a:p>
            <a:pPr lvl="0"/>
            <a:endParaRPr lang="es-ES" sz="3200"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897" y="17442227"/>
            <a:ext cx="5569606" cy="3065300"/>
          </a:xfrm>
          <a:prstGeom prst="rect">
            <a:avLst/>
          </a:prstGeom>
          <a:noFill/>
          <a:extLst>
            <a:ext uri="{909E8E84-426E-40DD-AFC4-6F175D3DCCD1}">
              <a14:hiddenFill xmlns:a14="http://schemas.microsoft.com/office/drawing/2010/main">
                <a:solidFill>
                  <a:srgbClr val="FFFFFF"/>
                </a:solidFill>
              </a14:hiddenFill>
            </a:ext>
          </a:extLst>
        </p:spPr>
      </p:pic>
      <p:sp>
        <p:nvSpPr>
          <p:cNvPr id="33" name="32 Rectángulo"/>
          <p:cNvSpPr/>
          <p:nvPr/>
        </p:nvSpPr>
        <p:spPr>
          <a:xfrm>
            <a:off x="4464794" y="20784526"/>
            <a:ext cx="6019799" cy="830997"/>
          </a:xfrm>
          <a:prstGeom prst="rect">
            <a:avLst/>
          </a:prstGeom>
        </p:spPr>
        <p:txBody>
          <a:bodyPr wrap="square">
            <a:spAutoFit/>
          </a:bodyPr>
          <a:lstStyle/>
          <a:p>
            <a:pPr algn="ctr"/>
            <a:r>
              <a:rPr lang="es-ES" sz="2400" dirty="0" smtClean="0"/>
              <a:t>Procedimiento propuesto para la gestión de AFIV</a:t>
            </a:r>
            <a:endParaRPr lang="es-ES" sz="2400" dirty="0"/>
          </a:p>
        </p:txBody>
      </p:sp>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91673" y="17470801"/>
            <a:ext cx="3862352" cy="2905328"/>
          </a:xfrm>
          <a:prstGeom prst="rect">
            <a:avLst/>
          </a:prstGeom>
          <a:noFill/>
          <a:extLst>
            <a:ext uri="{909E8E84-426E-40DD-AFC4-6F175D3DCCD1}">
              <a14:hiddenFill xmlns:a14="http://schemas.microsoft.com/office/drawing/2010/main">
                <a:solidFill>
                  <a:srgbClr val="FFFFFF"/>
                </a:solidFill>
              </a14:hiddenFill>
            </a:ext>
          </a:extLst>
        </p:spPr>
      </p:pic>
      <p:sp>
        <p:nvSpPr>
          <p:cNvPr id="44" name="43 Rectángulo"/>
          <p:cNvSpPr/>
          <p:nvPr/>
        </p:nvSpPr>
        <p:spPr>
          <a:xfrm>
            <a:off x="12891516" y="20784526"/>
            <a:ext cx="6019799" cy="461665"/>
          </a:xfrm>
          <a:prstGeom prst="rect">
            <a:avLst/>
          </a:prstGeom>
        </p:spPr>
        <p:txBody>
          <a:bodyPr wrap="square">
            <a:spAutoFit/>
          </a:bodyPr>
          <a:lstStyle/>
          <a:p>
            <a:pPr algn="ctr"/>
            <a:r>
              <a:rPr lang="es-ES" sz="2400" dirty="0" smtClean="0"/>
              <a:t>Carpeta de patentes de la universidad</a:t>
            </a:r>
            <a:endParaRPr lang="es-ES" sz="2400" dirty="0"/>
          </a:p>
        </p:txBody>
      </p:sp>
      <p:sp>
        <p:nvSpPr>
          <p:cNvPr id="12" name="11 Rectángulo"/>
          <p:cNvSpPr/>
          <p:nvPr/>
        </p:nvSpPr>
        <p:spPr>
          <a:xfrm>
            <a:off x="3354199" y="21612819"/>
            <a:ext cx="19131791" cy="2308324"/>
          </a:xfrm>
          <a:prstGeom prst="rect">
            <a:avLst/>
          </a:prstGeom>
        </p:spPr>
        <p:txBody>
          <a:bodyPr wrap="square">
            <a:spAutoFit/>
          </a:bodyPr>
          <a:lstStyle/>
          <a:p>
            <a:pPr marL="0" lvl="1" algn="just"/>
            <a:r>
              <a:rPr lang="es-ES" sz="3200" dirty="0"/>
              <a:t>Se aplicó el método </a:t>
            </a:r>
            <a:r>
              <a:rPr lang="es-ES" sz="3200" dirty="0"/>
              <a:t>de Criterio de Expertos como valoración de la factibilidad del procedimiento </a:t>
            </a:r>
            <a:r>
              <a:rPr lang="es-ES" sz="3200" dirty="0" smtClean="0"/>
              <a:t>propuesto. </a:t>
            </a:r>
            <a:r>
              <a:rPr lang="es-ES" sz="3200" dirty="0"/>
              <a:t>El 100% plantea estar fuertemente de acuerdo en que el diseño del procedimiento propuesto para la gestión de los activos fijos intangibles visibles en una universidad, permitirá perfeccionar el control de los mismos.</a:t>
            </a:r>
          </a:p>
          <a:p>
            <a:pPr algn="just"/>
            <a:endParaRPr lang="es-ES" sz="3000" dirty="0"/>
          </a:p>
          <a:p>
            <a:pPr algn="just"/>
            <a:endParaRPr lang="es-ES" dirty="0"/>
          </a:p>
        </p:txBody>
      </p:sp>
    </p:spTree>
    <p:extLst>
      <p:ext uri="{BB962C8B-B14F-4D97-AF65-F5344CB8AC3E}">
        <p14:creationId xmlns:p14="http://schemas.microsoft.com/office/powerpoint/2010/main"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404</TotalTime>
  <Words>608</Words>
  <Application>Microsoft Office PowerPoint</Application>
  <PresentationFormat>Personalizado</PresentationFormat>
  <Paragraphs>30</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XII Taller sobre Financiación de la Educación Superior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Serra-Cujae</cp:lastModifiedBy>
  <cp:revision>53</cp:revision>
  <dcterms:created xsi:type="dcterms:W3CDTF">2021-12-21T16:45:31Z</dcterms:created>
  <dcterms:modified xsi:type="dcterms:W3CDTF">2022-01-25T14:26:30Z</dcterms:modified>
</cp:coreProperties>
</file>