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40" d="100"/>
          <a:sy n="40" d="100"/>
        </p:scale>
        <p:origin x="-540" y="-19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1/25/2022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oodes.upr.edu.cu/index.php/coodes/article/view/372"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iglesiasmonterog@gmail.com" TargetMode="External"/><Relationship Id="rId5" Type="http://schemas.openxmlformats.org/officeDocument/2006/relationships/hyperlink" Target="mailto:giglesias@ucf.edu.cu" TargetMode="External"/><Relationship Id="rId4" Type="http://schemas.openxmlformats.org/officeDocument/2006/relationships/hyperlink" Target="http://www.novpob.uh.c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37907"/>
            <a:ext cx="21959888" cy="32756985"/>
          </a:xfrm>
          <a:prstGeom prst="rect">
            <a:avLst/>
          </a:prstGeom>
        </p:spPr>
      </p:pic>
      <p:sp>
        <p:nvSpPr>
          <p:cNvPr id="2" name="Título 1"/>
          <p:cNvSpPr>
            <a:spLocks noGrp="1"/>
          </p:cNvSpPr>
          <p:nvPr>
            <p:ph type="ctrTitle"/>
          </p:nvPr>
        </p:nvSpPr>
        <p:spPr>
          <a:xfrm>
            <a:off x="1646990" y="4695743"/>
            <a:ext cx="18665905" cy="1114206"/>
          </a:xfrm>
        </p:spPr>
        <p:txBody>
          <a:bodyPr>
            <a:normAutofit/>
          </a:bodyPr>
          <a:lstStyle/>
          <a:p>
            <a:r>
              <a:rPr lang="es-MX" sz="5400" b="1" dirty="0" smtClean="0">
                <a:solidFill>
                  <a:srgbClr val="002060"/>
                </a:solidFill>
              </a:rPr>
              <a:t>III SIMPOSIO </a:t>
            </a:r>
            <a:r>
              <a:rPr lang="es-MX" sz="5400" b="1" dirty="0">
                <a:solidFill>
                  <a:srgbClr val="002060"/>
                </a:solidFill>
              </a:rPr>
              <a:t>"HÁBITAT, COMUNIDAD Y DESARROLLO LOCAL"</a:t>
            </a:r>
            <a:endParaRPr lang="en-US" sz="5400" b="1" dirty="0">
              <a:solidFill>
                <a:srgbClr val="002060"/>
              </a:solidFill>
            </a:endParaRPr>
          </a:p>
        </p:txBody>
      </p:sp>
      <p:sp>
        <p:nvSpPr>
          <p:cNvPr id="3" name="Subtítulo 2"/>
          <p:cNvSpPr>
            <a:spLocks noGrp="1"/>
          </p:cNvSpPr>
          <p:nvPr>
            <p:ph type="subTitle" idx="1"/>
          </p:nvPr>
        </p:nvSpPr>
        <p:spPr>
          <a:xfrm>
            <a:off x="1181099" y="10770623"/>
            <a:ext cx="19131795" cy="1872053"/>
          </a:xfrm>
        </p:spPr>
        <p:txBody>
          <a:bodyPr>
            <a:noAutofit/>
          </a:bodyPr>
          <a:lstStyle/>
          <a:p>
            <a:pPr algn="just">
              <a:lnSpc>
                <a:spcPct val="100000"/>
              </a:lnSpc>
              <a:spcBef>
                <a:spcPts val="0"/>
              </a:spcBef>
            </a:pPr>
            <a:r>
              <a:rPr lang="es-MX" sz="1800" dirty="0"/>
              <a:t>La demografía como disciplina compleja estudia la reproducción de las poblaciones humanas que resulta de la interdependencia y combinación de procesos de formación, reproducción, desaparición y movilidad para determinar el volumen, las características y las transformaciones de la población. Los resultados de sus estudios deben ser comprensibles por los principales destinatarios</a:t>
            </a:r>
            <a:r>
              <a:rPr lang="es-MX" sz="1800" dirty="0" smtClean="0"/>
              <a:t>. El </a:t>
            </a:r>
            <a:r>
              <a:rPr lang="es-MX" sz="1800" dirty="0"/>
              <a:t>VII Congreso del PCC definió los pilares básicos, en los que se debe asentar la gestión de gobierno en el país. Entre ellos se pondera la comunicación social como facilitadora de la interacción entre los ciudadanos, y de estos con los actores de gobierno, para de esta forma propiciar la participación </a:t>
            </a:r>
            <a:r>
              <a:rPr lang="es-MX" sz="1800" dirty="0" smtClean="0"/>
              <a:t>social. La </a:t>
            </a:r>
            <a:r>
              <a:rPr lang="es-MX" sz="1800" dirty="0"/>
              <a:t>realidad que se presenta es bien distinta porque los comunicadores no han estado a la altura de lo que se requiere; y esto se aprecia en la asimetría producida entre el conocimiento científico generado en el ámbito demográfico y su transmisión a la sociedad. De ahí que el objetivo del trabajo va encaminado a mostrar la necesidad de una cultura demográfica en la población que debe ser propiciada desde la comunicación social.</a:t>
            </a:r>
          </a:p>
          <a:p>
            <a:pPr algn="l"/>
            <a:endParaRPr lang="en-US" sz="3200" dirty="0"/>
          </a:p>
        </p:txBody>
      </p:sp>
      <p:sp>
        <p:nvSpPr>
          <p:cNvPr id="28" name="Título 1"/>
          <p:cNvSpPr txBox="1">
            <a:spLocks/>
          </p:cNvSpPr>
          <p:nvPr/>
        </p:nvSpPr>
        <p:spPr>
          <a:xfrm>
            <a:off x="2590799" y="6175367"/>
            <a:ext cx="17722096" cy="1114206"/>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MX" sz="4800" dirty="0">
                <a:solidFill>
                  <a:srgbClr val="002060"/>
                </a:solidFill>
              </a:rPr>
              <a:t>DINÁMICA DEMOGRÁFICA Y COMUNICACIÓN SOCIAL. ENTRE EL ANÁLISIS ESTADÍSTICO Y EL ESTUDIO DE POBLACIÓN</a:t>
            </a:r>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4704663" y="7874564"/>
            <a:ext cx="12259863" cy="1603111"/>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just">
              <a:spcBef>
                <a:spcPts val="0"/>
              </a:spcBef>
              <a:buNone/>
            </a:pPr>
            <a:r>
              <a:rPr lang="en-US" sz="3600" dirty="0" smtClean="0">
                <a:solidFill>
                  <a:srgbClr val="002060"/>
                </a:solidFill>
              </a:rPr>
              <a:t>Gerardo Iglesias Montero. Universidad de Cienfuegos </a:t>
            </a:r>
          </a:p>
          <a:p>
            <a:pPr marL="0" indent="0" algn="just">
              <a:spcBef>
                <a:spcPts val="0"/>
              </a:spcBef>
              <a:buNone/>
            </a:pPr>
            <a:r>
              <a:rPr lang="en-US" sz="3600" dirty="0" smtClean="0">
                <a:solidFill>
                  <a:srgbClr val="002060"/>
                </a:solidFill>
              </a:rPr>
              <a:t>Marisol Isabel Martinez Iglesias. Universidad de Cienfuegos.</a:t>
            </a:r>
          </a:p>
          <a:p>
            <a:pPr marL="0" indent="0" algn="just">
              <a:spcBef>
                <a:spcPts val="0"/>
              </a:spcBef>
              <a:buNone/>
            </a:pPr>
            <a:r>
              <a:rPr lang="en-US" sz="3600" dirty="0" err="1" smtClean="0">
                <a:solidFill>
                  <a:srgbClr val="002060"/>
                </a:solidFill>
              </a:rPr>
              <a:t>Yadanna</a:t>
            </a:r>
            <a:r>
              <a:rPr lang="en-US" sz="3600" dirty="0" smtClean="0">
                <a:solidFill>
                  <a:srgbClr val="002060"/>
                </a:solidFill>
              </a:rPr>
              <a:t> Pérez Rodríguez. Universidad de Cienfuegos</a:t>
            </a:r>
            <a:r>
              <a:rPr lang="en-US" sz="4000" dirty="0" smtClean="0">
                <a:solidFill>
                  <a:srgbClr val="002060"/>
                </a:solidFill>
              </a:rPr>
              <a:t>.</a:t>
            </a:r>
            <a:endParaRPr lang="en-US" sz="4000" dirty="0">
              <a:solidFill>
                <a:srgbClr val="002060"/>
              </a:solidFill>
            </a:endParaRPr>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40" name="Rectángulo 39"/>
          <p:cNvSpPr/>
          <p:nvPr/>
        </p:nvSpPr>
        <p:spPr>
          <a:xfrm>
            <a:off x="1181100" y="10663141"/>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181099" y="14205418"/>
            <a:ext cx="19131795" cy="1954704"/>
          </a:xfrm>
          <a:prstGeom prst="rect">
            <a:avLst/>
          </a:prstGeom>
        </p:spPr>
        <p:txBody>
          <a:bodyPr vert="horz" lIns="91440" tIns="45720" rIns="91440" bIns="45720" rtlCol="0">
            <a:normAutofit fontScale="925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spcBef>
                <a:spcPts val="0"/>
              </a:spcBef>
            </a:pPr>
            <a:r>
              <a:rPr lang="es-ES" sz="1900" dirty="0"/>
              <a:t>La </a:t>
            </a:r>
            <a:r>
              <a:rPr lang="es-ES" sz="1900" dirty="0" smtClean="0"/>
              <a:t>investigación </a:t>
            </a:r>
            <a:r>
              <a:rPr lang="es-ES" sz="1900" dirty="0"/>
              <a:t>d</a:t>
            </a:r>
            <a:r>
              <a:rPr lang="es-ES" sz="1900" dirty="0" smtClean="0"/>
              <a:t>etermina causas </a:t>
            </a:r>
            <a:r>
              <a:rPr lang="es-ES" sz="1900" dirty="0"/>
              <a:t>y consecuencias </a:t>
            </a:r>
            <a:r>
              <a:rPr lang="es-ES" sz="1900" dirty="0" smtClean="0"/>
              <a:t>del comportamiento de la Dinámica demográfica en </a:t>
            </a:r>
            <a:r>
              <a:rPr lang="es-ES" sz="1900" dirty="0"/>
              <a:t>municipios de la provincia de Cienfuegos. C</a:t>
            </a:r>
            <a:r>
              <a:rPr lang="es-ES" sz="1900" dirty="0" smtClean="0"/>
              <a:t>ombina </a:t>
            </a:r>
            <a:r>
              <a:rPr lang="es-ES" sz="1900" dirty="0"/>
              <a:t>la observación científica, la entrevista y el análisis de documentos estadísticos (</a:t>
            </a:r>
            <a:r>
              <a:rPr lang="es-ES" sz="1900" dirty="0" smtClean="0"/>
              <a:t>ONEI), información recopilada por los Observatorios demográficos municipales. Tomando como </a:t>
            </a:r>
            <a:r>
              <a:rPr lang="es-MX" sz="1900" dirty="0" smtClean="0"/>
              <a:t>referencia </a:t>
            </a:r>
            <a:r>
              <a:rPr lang="es-ES" sz="1900" dirty="0"/>
              <a:t>la Tasa Media Anual de Crecimiento y la Tasa de Crecimiento Natural por Municipios para el año 2019 </a:t>
            </a:r>
            <a:r>
              <a:rPr lang="es-ES" sz="1900" dirty="0" smtClean="0"/>
              <a:t>se detectaron 5 regularidades básicas entre las que se destaca:  </a:t>
            </a:r>
          </a:p>
          <a:p>
            <a:pPr algn="just">
              <a:spcBef>
                <a:spcPts val="0"/>
              </a:spcBef>
            </a:pPr>
            <a:r>
              <a:rPr lang="es-ES" sz="1900" dirty="0" smtClean="0"/>
              <a:t>-Tasa </a:t>
            </a:r>
            <a:r>
              <a:rPr lang="es-ES" sz="1900" dirty="0"/>
              <a:t>de crecimiento anual muy desfavorable en Rodas, Cumanayagua y Cruces. </a:t>
            </a:r>
            <a:r>
              <a:rPr lang="es-ES" sz="1900" b="1" u="sng" dirty="0"/>
              <a:t>Causa</a:t>
            </a:r>
            <a:r>
              <a:rPr lang="es-ES" sz="1900" dirty="0"/>
              <a:t>: saldo migratorio negativo (emigraciones hacia la cabecera provincial que eleva su crecimiento a pesar de un bajo crecimiento natural). </a:t>
            </a:r>
            <a:r>
              <a:rPr lang="es-ES" sz="1900" b="1" u="sng" dirty="0"/>
              <a:t>Consecuencias</a:t>
            </a:r>
            <a:r>
              <a:rPr lang="es-ES" sz="1900" dirty="0"/>
              <a:t>: continua desaparición de asentamientos humanos en la montaña y otras ruralidades. Drenaje de recursos humanos capacitados a la capital provincial, acentuación del desarrollo </a:t>
            </a:r>
            <a:r>
              <a:rPr lang="es-ES" sz="1900" dirty="0" smtClean="0"/>
              <a:t>monocéntrico. </a:t>
            </a:r>
          </a:p>
          <a:p>
            <a:pPr algn="just">
              <a:spcBef>
                <a:spcPts val="0"/>
              </a:spcBef>
            </a:pPr>
            <a:r>
              <a:rPr lang="es-ES" sz="1900" dirty="0" smtClean="0"/>
              <a:t>Este </a:t>
            </a:r>
            <a:r>
              <a:rPr lang="es-ES" sz="1900" dirty="0"/>
              <a:t>análisis puede ser matizado con reflexiones acerca del comportamiento de la población en edad laboral en las zonas rurales y su relación con la producción de alimentos. La relación entre la fecundidad en las áreas rurales y urbanas y las tendencias actuales. La desaparición de asentamientos humanos rurales y la creación de barrios en las periferias de los asentamientos humanos urbanos y las consecuencias para el ordenamiento territorial.</a:t>
            </a:r>
            <a:endParaRPr lang="en-US" sz="1900" dirty="0"/>
          </a:p>
          <a:p>
            <a:pPr algn="just">
              <a:spcBef>
                <a:spcPts val="0"/>
              </a:spcBef>
            </a:pPr>
            <a:endParaRPr lang="es-ES" sz="1800" dirty="0"/>
          </a:p>
          <a:p>
            <a:pPr algn="just"/>
            <a:endParaRPr lang="es-ES" sz="1800" dirty="0" smtClean="0"/>
          </a:p>
          <a:p>
            <a:pPr algn="just"/>
            <a:endParaRPr lang="es-ES" sz="1800" dirty="0" smtClean="0"/>
          </a:p>
          <a:p>
            <a:pPr algn="just"/>
            <a:endParaRPr lang="en-US" sz="1800" dirty="0"/>
          </a:p>
          <a:p>
            <a:pPr algn="l"/>
            <a:endParaRPr lang="en-US" sz="1800" dirty="0"/>
          </a:p>
        </p:txBody>
      </p:sp>
      <p:sp>
        <p:nvSpPr>
          <p:cNvPr id="42" name="Rectángulo 41"/>
          <p:cNvSpPr/>
          <p:nvPr/>
        </p:nvSpPr>
        <p:spPr>
          <a:xfrm>
            <a:off x="1181100" y="14180587"/>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646990" y="18505302"/>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1800" dirty="0"/>
          </a:p>
        </p:txBody>
      </p:sp>
      <p:sp>
        <p:nvSpPr>
          <p:cNvPr id="44" name="Rectángulo 43"/>
          <p:cNvSpPr/>
          <p:nvPr/>
        </p:nvSpPr>
        <p:spPr>
          <a:xfrm>
            <a:off x="1181100" y="18218386"/>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646990" y="22697193"/>
            <a:ext cx="18665905" cy="16926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1800" dirty="0"/>
          </a:p>
        </p:txBody>
      </p:sp>
      <p:sp>
        <p:nvSpPr>
          <p:cNvPr id="46" name="Rectángulo 45"/>
          <p:cNvSpPr/>
          <p:nvPr/>
        </p:nvSpPr>
        <p:spPr>
          <a:xfrm>
            <a:off x="1181100" y="22410277"/>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100" y="26675947"/>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endParaRPr lang="en-US" sz="1800" dirty="0"/>
          </a:p>
        </p:txBody>
      </p:sp>
      <p:sp>
        <p:nvSpPr>
          <p:cNvPr id="4" name="Rectángulo 3"/>
          <p:cNvSpPr/>
          <p:nvPr/>
        </p:nvSpPr>
        <p:spPr>
          <a:xfrm>
            <a:off x="1355724" y="18598332"/>
            <a:ext cx="18957169" cy="771051"/>
          </a:xfrm>
          <a:prstGeom prst="rect">
            <a:avLst/>
          </a:prstGeom>
        </p:spPr>
        <p:txBody>
          <a:bodyPr wrap="square">
            <a:spAutoFit/>
          </a:bodyPr>
          <a:lstStyle/>
          <a:p>
            <a:pPr marL="57150" algn="just">
              <a:spcBef>
                <a:spcPts val="0"/>
              </a:spcBef>
            </a:pPr>
            <a:endParaRPr lang="en-US" dirty="0"/>
          </a:p>
        </p:txBody>
      </p:sp>
      <p:sp>
        <p:nvSpPr>
          <p:cNvPr id="5" name="Rectángulo 4"/>
          <p:cNvSpPr/>
          <p:nvPr/>
        </p:nvSpPr>
        <p:spPr>
          <a:xfrm>
            <a:off x="1181099" y="18279205"/>
            <a:ext cx="19131794" cy="2031325"/>
          </a:xfrm>
          <a:prstGeom prst="rect">
            <a:avLst/>
          </a:prstGeom>
        </p:spPr>
        <p:txBody>
          <a:bodyPr wrap="square">
            <a:spAutoFit/>
          </a:bodyPr>
          <a:lstStyle/>
          <a:p>
            <a:pPr algn="just">
              <a:lnSpc>
                <a:spcPct val="70000"/>
              </a:lnSpc>
            </a:pPr>
            <a:r>
              <a:rPr lang="es-ES" dirty="0" smtClean="0"/>
              <a:t>- La </a:t>
            </a:r>
            <a:r>
              <a:rPr lang="es-ES" dirty="0"/>
              <a:t>realidad demográfica cubana se resume en índices de fecundidad exiguos, por debajo de los niveles de reemplazo desde hace casi cuatro décadas, una baja tasa de mortalidad, sobre todo infantil, lo que incrementa la esperanza de vida al nacer. Por otro lado, un saldo migratorio externo negativo que merma aún más el crecimiento</a:t>
            </a:r>
            <a:r>
              <a:rPr lang="es-ES" dirty="0" smtClean="0"/>
              <a:t>.</a:t>
            </a:r>
          </a:p>
          <a:p>
            <a:pPr algn="just">
              <a:lnSpc>
                <a:spcPct val="70000"/>
              </a:lnSpc>
            </a:pPr>
            <a:r>
              <a:rPr lang="es-ES" dirty="0" smtClean="0"/>
              <a:t>- El </a:t>
            </a:r>
            <a:r>
              <a:rPr lang="es-ES" dirty="0"/>
              <a:t>Observatorio Demográfico, rectorado por la universidad, es concebido como un mecanismo/instrumento territorial, que recopila, procesa y visibiliza indicadores relacionados con la dinámica demográfica, desde un enfoque de la relación entre la población y el </a:t>
            </a:r>
            <a:r>
              <a:rPr lang="es-ES" dirty="0" smtClean="0"/>
              <a:t>desarrollo.</a:t>
            </a:r>
          </a:p>
          <a:p>
            <a:pPr algn="just">
              <a:lnSpc>
                <a:spcPct val="70000"/>
              </a:lnSpc>
            </a:pPr>
            <a:r>
              <a:rPr lang="es-ES" dirty="0" smtClean="0"/>
              <a:t>- La </a:t>
            </a:r>
            <a:r>
              <a:rPr lang="es-ES" dirty="0"/>
              <a:t>Comunicación Social tiene ante sí el reto de gestar una cultura demográfica en la población al propiciar que sus procesos comunicacionales se realicen a través de procesos participativos y de cooperación en que los sujetos desde la actividad sean capaces de interiorizar que las dinámicas de población son el resultado de sus decisiones personales</a:t>
            </a:r>
            <a:r>
              <a:rPr lang="es-ES" dirty="0" smtClean="0"/>
              <a:t>.</a:t>
            </a:r>
          </a:p>
          <a:p>
            <a:pPr algn="just">
              <a:lnSpc>
                <a:spcPct val="70000"/>
              </a:lnSpc>
            </a:pPr>
            <a:r>
              <a:rPr lang="es-ES" dirty="0" smtClean="0"/>
              <a:t>- La </a:t>
            </a:r>
            <a:r>
              <a:rPr lang="es-ES" dirty="0"/>
              <a:t>necesaria integración de especialistas en los territorios para una correcta interpretación de los datos demográficos constituye herramienta fundamental para la toma de decisiones en materia de políticas de población, y para la mejor comprensión de la ciudadanía del fenómeno de la dinámica demográfica. </a:t>
            </a:r>
            <a:endParaRPr lang="en-US" dirty="0"/>
          </a:p>
          <a:p>
            <a:pPr algn="just">
              <a:lnSpc>
                <a:spcPct val="70000"/>
              </a:lnSpc>
            </a:pPr>
            <a:endParaRPr lang="es-ES" dirty="0"/>
          </a:p>
          <a:p>
            <a:pPr algn="just">
              <a:lnSpc>
                <a:spcPct val="70000"/>
              </a:lnSpc>
            </a:pPr>
            <a:endParaRPr lang="es-ES" dirty="0"/>
          </a:p>
        </p:txBody>
      </p:sp>
      <p:sp>
        <p:nvSpPr>
          <p:cNvPr id="6" name="Rectángulo 5"/>
          <p:cNvSpPr/>
          <p:nvPr/>
        </p:nvSpPr>
        <p:spPr>
          <a:xfrm>
            <a:off x="1181099" y="22558866"/>
            <a:ext cx="19131794" cy="1643527"/>
          </a:xfrm>
          <a:prstGeom prst="rect">
            <a:avLst/>
          </a:prstGeom>
        </p:spPr>
        <p:txBody>
          <a:bodyPr wrap="square">
            <a:spAutoFit/>
          </a:bodyPr>
          <a:lstStyle/>
          <a:p>
            <a:pPr marL="457200" indent="-1097280" algn="just">
              <a:lnSpc>
                <a:spcPct val="70000"/>
              </a:lnSpc>
            </a:pPr>
            <a:r>
              <a:rPr lang="es-ES" dirty="0">
                <a:cs typeface="Times New Roman" panose="02020603050405020304" pitchFamily="18" charset="0"/>
              </a:rPr>
              <a:t>Águila, J. C. (2020). Comunicación en población y cultura demográfica en Cuba. Apuntes desde los epistemes del autodesarrollo comunitario. En G, Sánchez </a:t>
            </a:r>
            <a:r>
              <a:rPr lang="es-ES" dirty="0" err="1">
                <a:cs typeface="Times New Roman" panose="02020603050405020304" pitchFamily="18" charset="0"/>
              </a:rPr>
              <a:t>Orbea</a:t>
            </a:r>
            <a:r>
              <a:rPr lang="es-ES" dirty="0">
                <a:cs typeface="Times New Roman" panose="02020603050405020304" pitchFamily="18" charset="0"/>
              </a:rPr>
              <a:t>; D, Jara </a:t>
            </a:r>
            <a:r>
              <a:rPr lang="es-ES" dirty="0" err="1">
                <a:cs typeface="Times New Roman" panose="02020603050405020304" pitchFamily="18" charset="0"/>
              </a:rPr>
              <a:t>Solenzar</a:t>
            </a:r>
            <a:r>
              <a:rPr lang="es-ES" dirty="0">
                <a:cs typeface="Times New Roman" panose="02020603050405020304" pitchFamily="18" charset="0"/>
              </a:rPr>
              <a:t> &amp; J, Alonso Freyre (</a:t>
            </a:r>
            <a:r>
              <a:rPr lang="es-ES" dirty="0" err="1">
                <a:cs typeface="Times New Roman" panose="02020603050405020304" pitchFamily="18" charset="0"/>
              </a:rPr>
              <a:t>comp.</a:t>
            </a:r>
            <a:r>
              <a:rPr lang="es-ES" dirty="0">
                <a:cs typeface="Times New Roman" panose="02020603050405020304" pitchFamily="18" charset="0"/>
              </a:rPr>
              <a:t>), Gestar participación desde la comunicación en épocas de desafíos mediáticos (113-140). Editorial </a:t>
            </a:r>
            <a:r>
              <a:rPr lang="es-ES" dirty="0" err="1">
                <a:cs typeface="Times New Roman" panose="02020603050405020304" pitchFamily="18" charset="0"/>
              </a:rPr>
              <a:t>Feijóo</a:t>
            </a:r>
            <a:r>
              <a:rPr lang="es-ES" dirty="0">
                <a:cs typeface="Times New Roman" panose="02020603050405020304" pitchFamily="18" charset="0"/>
              </a:rPr>
              <a:t>. </a:t>
            </a:r>
          </a:p>
          <a:p>
            <a:pPr marL="457200" indent="-1097280" algn="just">
              <a:lnSpc>
                <a:spcPct val="70000"/>
              </a:lnSpc>
            </a:pPr>
            <a:r>
              <a:rPr lang="es-ES" dirty="0">
                <a:cs typeface="Times New Roman" panose="02020603050405020304" pitchFamily="18" charset="0"/>
              </a:rPr>
              <a:t>Bueno, E. (2002). Población y Desarrollo. Viejos y Nuevos Problemas. CEDEM, Universidad de La Habana. </a:t>
            </a:r>
          </a:p>
          <a:p>
            <a:pPr marL="457200" indent="-1097280" algn="just">
              <a:lnSpc>
                <a:spcPct val="70000"/>
              </a:lnSpc>
            </a:pPr>
            <a:r>
              <a:rPr lang="es-ES" dirty="0" err="1">
                <a:cs typeface="Times New Roman" panose="02020603050405020304" pitchFamily="18" charset="0"/>
              </a:rPr>
              <a:t>Diaz</a:t>
            </a:r>
            <a:r>
              <a:rPr lang="es-ES" dirty="0">
                <a:cs typeface="Times New Roman" panose="02020603050405020304" pitchFamily="18" charset="0"/>
              </a:rPr>
              <a:t> </a:t>
            </a:r>
            <a:r>
              <a:rPr lang="es-ES" dirty="0" err="1">
                <a:cs typeface="Times New Roman" panose="02020603050405020304" pitchFamily="18" charset="0"/>
              </a:rPr>
              <a:t>Canel</a:t>
            </a:r>
            <a:r>
              <a:rPr lang="es-ES" dirty="0">
                <a:cs typeface="Times New Roman" panose="02020603050405020304" pitchFamily="18" charset="0"/>
              </a:rPr>
              <a:t> Bermúdez, M. M; Núñez </a:t>
            </a:r>
            <a:r>
              <a:rPr lang="es-ES" dirty="0" err="1">
                <a:cs typeface="Times New Roman" panose="02020603050405020304" pitchFamily="18" charset="0"/>
              </a:rPr>
              <a:t>Jover</a:t>
            </a:r>
            <a:r>
              <a:rPr lang="es-ES" dirty="0">
                <a:cs typeface="Times New Roman" panose="02020603050405020304" pitchFamily="18" charset="0"/>
              </a:rPr>
              <a:t>, J; Torres </a:t>
            </a:r>
            <a:r>
              <a:rPr lang="es-ES" dirty="0" err="1">
                <a:cs typeface="Times New Roman" panose="02020603050405020304" pitchFamily="18" charset="0"/>
              </a:rPr>
              <a:t>Paez</a:t>
            </a:r>
            <a:r>
              <a:rPr lang="es-ES" dirty="0">
                <a:cs typeface="Times New Roman" panose="02020603050405020304" pitchFamily="18" charset="0"/>
              </a:rPr>
              <a:t>, C. C. (2020). Ciencia e innovación como pilar de la gestión de gobierno: un camino hacia los sistemas alimentarios locales. COODES, 8 (3). </a:t>
            </a:r>
            <a:r>
              <a:rPr lang="es-ES" dirty="0">
                <a:cs typeface="Times New Roman" panose="02020603050405020304" pitchFamily="18" charset="0"/>
                <a:hlinkClick r:id="rId3"/>
              </a:rPr>
              <a:t>http://</a:t>
            </a:r>
            <a:r>
              <a:rPr lang="es-ES" dirty="0" smtClean="0">
                <a:cs typeface="Times New Roman" panose="02020603050405020304" pitchFamily="18" charset="0"/>
                <a:hlinkClick r:id="rId3"/>
              </a:rPr>
              <a:t>coodes.upr.edu.cu/index.php/coodes/article/view/372</a:t>
            </a:r>
            <a:endParaRPr lang="es-ES" dirty="0">
              <a:cs typeface="Times New Roman" panose="02020603050405020304" pitchFamily="18" charset="0"/>
            </a:endParaRPr>
          </a:p>
          <a:p>
            <a:pPr marL="457200" indent="-1097280" algn="just">
              <a:lnSpc>
                <a:spcPct val="70000"/>
              </a:lnSpc>
            </a:pPr>
            <a:r>
              <a:rPr lang="es-ES" dirty="0">
                <a:cs typeface="Times New Roman" panose="02020603050405020304" pitchFamily="18" charset="0"/>
              </a:rPr>
              <a:t>Escobar Rivero, J. (2007). El dato en la investigación demográfica: una visión epistemológica. Papeles de población 54 (4), CIEAP/UAEM. </a:t>
            </a:r>
          </a:p>
          <a:p>
            <a:pPr marL="457200" indent="-1097280" algn="just">
              <a:lnSpc>
                <a:spcPct val="70000"/>
              </a:lnSpc>
            </a:pPr>
            <a:r>
              <a:rPr lang="es-ES" dirty="0">
                <a:cs typeface="Times New Roman" panose="02020603050405020304" pitchFamily="18" charset="0"/>
              </a:rPr>
              <a:t>Trinquete, D. E. (2014). La Comunicación en Población en el contexto de los problemas sociales de la ciencia y la tecnología. NOVEDADES EN POBLACIÓN, 10 (20), 105-115. </a:t>
            </a:r>
            <a:r>
              <a:rPr lang="es-ES" dirty="0">
                <a:cs typeface="Times New Roman" panose="02020603050405020304" pitchFamily="18" charset="0"/>
                <a:hlinkClick r:id="rId4"/>
              </a:rPr>
              <a:t>http://www.novpob.uh.cu</a:t>
            </a:r>
            <a:endParaRPr lang="es-ES" dirty="0">
              <a:cs typeface="Times New Roman" panose="02020603050405020304" pitchFamily="18" charset="0"/>
            </a:endParaRPr>
          </a:p>
          <a:p>
            <a:pPr marL="457200" indent="-1097280" algn="just">
              <a:lnSpc>
                <a:spcPct val="70000"/>
              </a:lnSpc>
            </a:pPr>
            <a:r>
              <a:rPr lang="es-ES" dirty="0" err="1">
                <a:cs typeface="Times New Roman" panose="02020603050405020304" pitchFamily="18" charset="0"/>
              </a:rPr>
              <a:t>Tuirán</a:t>
            </a:r>
            <a:r>
              <a:rPr lang="es-ES" dirty="0">
                <a:cs typeface="Times New Roman" panose="02020603050405020304" pitchFamily="18" charset="0"/>
              </a:rPr>
              <a:t>, R, (1996). Cultura demográfica. Comunicación en población y procesos de difusión. Revista Demos, 9, 25-26.</a:t>
            </a:r>
            <a:endParaRPr lang="es-ES" dirty="0">
              <a:cs typeface="Times New Roman" panose="02020603050405020304" pitchFamily="18" charset="0"/>
            </a:endParaRPr>
          </a:p>
        </p:txBody>
      </p:sp>
      <p:sp>
        <p:nvSpPr>
          <p:cNvPr id="7" name="Rectángulo 6"/>
          <p:cNvSpPr/>
          <p:nvPr/>
        </p:nvSpPr>
        <p:spPr>
          <a:xfrm>
            <a:off x="11410949" y="27068701"/>
            <a:ext cx="9065833" cy="1200329"/>
          </a:xfrm>
          <a:prstGeom prst="rect">
            <a:avLst/>
          </a:prstGeom>
        </p:spPr>
        <p:txBody>
          <a:bodyPr wrap="square">
            <a:spAutoFit/>
          </a:bodyPr>
          <a:lstStyle/>
          <a:p>
            <a:pPr algn="just"/>
            <a:r>
              <a:rPr lang="es-ES_tradnl" dirty="0" smtClean="0"/>
              <a:t>Gerardo Iglesias Montero, Dr. C, Profesor Titular, Departamento de Comunicación Social, Facultad de Ciencias Sociales, Universidad de Cienfuegos “Carlos Rafael Rodríguez”. </a:t>
            </a:r>
          </a:p>
          <a:p>
            <a:pPr algn="just"/>
            <a:r>
              <a:rPr lang="es-ES_tradnl" dirty="0" smtClean="0"/>
              <a:t>Contactos: </a:t>
            </a:r>
            <a:r>
              <a:rPr lang="es-ES_tradnl" dirty="0" smtClean="0">
                <a:hlinkClick r:id="rId5"/>
              </a:rPr>
              <a:t>giglesias@ucf.edu.cu</a:t>
            </a:r>
            <a:r>
              <a:rPr lang="es-ES_tradnl" dirty="0" smtClean="0"/>
              <a:t>; </a:t>
            </a:r>
            <a:r>
              <a:rPr lang="es-ES_tradnl" dirty="0" smtClean="0">
                <a:hlinkClick r:id="rId6"/>
              </a:rPr>
              <a:t>iglesiasmonterog@gmail.com</a:t>
            </a:r>
            <a:r>
              <a:rPr lang="es-ES_tradnl" dirty="0" smtClean="0"/>
              <a:t>. </a:t>
            </a:r>
          </a:p>
          <a:p>
            <a:pPr algn="just"/>
            <a:endParaRPr lang="en-US" dirty="0"/>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141</TotalTime>
  <Words>941</Words>
  <Application>Microsoft Office PowerPoint</Application>
  <PresentationFormat>Personalizado</PresentationFormat>
  <Paragraphs>29</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Times New Roman</vt:lpstr>
      <vt:lpstr>Tema de Office</vt:lpstr>
      <vt:lpstr>III SIMPOSIO "HÁBITAT, COMUNIDAD Y DESARROLLO LOCAL"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Gerardo Iglesias Montero</cp:lastModifiedBy>
  <cp:revision>12</cp:revision>
  <dcterms:created xsi:type="dcterms:W3CDTF">2021-12-21T16:45:31Z</dcterms:created>
  <dcterms:modified xsi:type="dcterms:W3CDTF">2022-01-26T01:01:32Z</dcterms:modified>
</cp:coreProperties>
</file>