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59888" cy="327596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>
        <p:scale>
          <a:sx n="40" d="100"/>
          <a:sy n="40" d="100"/>
        </p:scale>
        <p:origin x="678" y="-45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992" y="5361362"/>
            <a:ext cx="18665905" cy="11405211"/>
          </a:xfrm>
        </p:spPr>
        <p:txBody>
          <a:bodyPr anchor="b"/>
          <a:lstStyle>
            <a:lvl1pPr algn="ctr">
              <a:defRPr sz="1441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4986" y="17206402"/>
            <a:ext cx="16469916" cy="7909330"/>
          </a:xfrm>
        </p:spPr>
        <p:txBody>
          <a:bodyPr/>
          <a:lstStyle>
            <a:lvl1pPr marL="0" indent="0" algn="ctr">
              <a:buNone/>
              <a:defRPr sz="5764"/>
            </a:lvl1pPr>
            <a:lvl2pPr marL="1098012" indent="0" algn="ctr">
              <a:buNone/>
              <a:defRPr sz="4803"/>
            </a:lvl2pPr>
            <a:lvl3pPr marL="2196023" indent="0" algn="ctr">
              <a:buNone/>
              <a:defRPr sz="4323"/>
            </a:lvl3pPr>
            <a:lvl4pPr marL="3294035" indent="0" algn="ctr">
              <a:buNone/>
              <a:defRPr sz="3843"/>
            </a:lvl4pPr>
            <a:lvl5pPr marL="4392046" indent="0" algn="ctr">
              <a:buNone/>
              <a:defRPr sz="3843"/>
            </a:lvl5pPr>
            <a:lvl6pPr marL="5490058" indent="0" algn="ctr">
              <a:buNone/>
              <a:defRPr sz="3843"/>
            </a:lvl6pPr>
            <a:lvl7pPr marL="6588069" indent="0" algn="ctr">
              <a:buNone/>
              <a:defRPr sz="3843"/>
            </a:lvl7pPr>
            <a:lvl8pPr marL="7686081" indent="0" algn="ctr">
              <a:buNone/>
              <a:defRPr sz="3843"/>
            </a:lvl8pPr>
            <a:lvl9pPr marL="8784092" indent="0" algn="ctr">
              <a:buNone/>
              <a:defRPr sz="3843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45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455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15046" y="1744148"/>
            <a:ext cx="4735101" cy="2776228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9743" y="1744148"/>
            <a:ext cx="13930804" cy="277622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60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276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8306" y="8167172"/>
            <a:ext cx="18940403" cy="13627102"/>
          </a:xfrm>
        </p:spPr>
        <p:txBody>
          <a:bodyPr anchor="b"/>
          <a:lstStyle>
            <a:lvl1pPr>
              <a:defRPr sz="1441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8306" y="21923192"/>
            <a:ext cx="18940403" cy="7166171"/>
          </a:xfrm>
        </p:spPr>
        <p:txBody>
          <a:bodyPr/>
          <a:lstStyle>
            <a:lvl1pPr marL="0" indent="0">
              <a:buNone/>
              <a:defRPr sz="5764">
                <a:solidFill>
                  <a:schemeClr val="tx1"/>
                </a:solidFill>
              </a:defRPr>
            </a:lvl1pPr>
            <a:lvl2pPr marL="1098012" indent="0">
              <a:buNone/>
              <a:defRPr sz="4803">
                <a:solidFill>
                  <a:schemeClr val="tx1">
                    <a:tint val="75000"/>
                  </a:schemeClr>
                </a:solidFill>
              </a:defRPr>
            </a:lvl2pPr>
            <a:lvl3pPr marL="2196023" indent="0">
              <a:buNone/>
              <a:defRPr sz="4323">
                <a:solidFill>
                  <a:schemeClr val="tx1">
                    <a:tint val="75000"/>
                  </a:schemeClr>
                </a:solidFill>
              </a:defRPr>
            </a:lvl3pPr>
            <a:lvl4pPr marL="3294035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4pPr>
            <a:lvl5pPr marL="4392046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5pPr>
            <a:lvl6pPr marL="5490058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6pPr>
            <a:lvl7pPr marL="6588069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7pPr>
            <a:lvl8pPr marL="7686081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8pPr>
            <a:lvl9pPr marL="8784092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328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9743" y="8720740"/>
            <a:ext cx="9332952" cy="2078569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17194" y="8720740"/>
            <a:ext cx="9332952" cy="2078569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732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1744155"/>
            <a:ext cx="18940403" cy="633201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605" y="8030666"/>
            <a:ext cx="9290060" cy="3935706"/>
          </a:xfrm>
        </p:spPr>
        <p:txBody>
          <a:bodyPr anchor="b"/>
          <a:lstStyle>
            <a:lvl1pPr marL="0" indent="0">
              <a:buNone/>
              <a:defRPr sz="5764" b="1"/>
            </a:lvl1pPr>
            <a:lvl2pPr marL="1098012" indent="0">
              <a:buNone/>
              <a:defRPr sz="4803" b="1"/>
            </a:lvl2pPr>
            <a:lvl3pPr marL="2196023" indent="0">
              <a:buNone/>
              <a:defRPr sz="4323" b="1"/>
            </a:lvl3pPr>
            <a:lvl4pPr marL="3294035" indent="0">
              <a:buNone/>
              <a:defRPr sz="3843" b="1"/>
            </a:lvl4pPr>
            <a:lvl5pPr marL="4392046" indent="0">
              <a:buNone/>
              <a:defRPr sz="3843" b="1"/>
            </a:lvl5pPr>
            <a:lvl6pPr marL="5490058" indent="0">
              <a:buNone/>
              <a:defRPr sz="3843" b="1"/>
            </a:lvl6pPr>
            <a:lvl7pPr marL="6588069" indent="0">
              <a:buNone/>
              <a:defRPr sz="3843" b="1"/>
            </a:lvl7pPr>
            <a:lvl8pPr marL="7686081" indent="0">
              <a:buNone/>
              <a:defRPr sz="3843" b="1"/>
            </a:lvl8pPr>
            <a:lvl9pPr marL="8784092" indent="0">
              <a:buNone/>
              <a:defRPr sz="3843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2605" y="11966372"/>
            <a:ext cx="9290060" cy="1760073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17194" y="8030666"/>
            <a:ext cx="9335813" cy="3935706"/>
          </a:xfrm>
        </p:spPr>
        <p:txBody>
          <a:bodyPr anchor="b"/>
          <a:lstStyle>
            <a:lvl1pPr marL="0" indent="0">
              <a:buNone/>
              <a:defRPr sz="5764" b="1"/>
            </a:lvl1pPr>
            <a:lvl2pPr marL="1098012" indent="0">
              <a:buNone/>
              <a:defRPr sz="4803" b="1"/>
            </a:lvl2pPr>
            <a:lvl3pPr marL="2196023" indent="0">
              <a:buNone/>
              <a:defRPr sz="4323" b="1"/>
            </a:lvl3pPr>
            <a:lvl4pPr marL="3294035" indent="0">
              <a:buNone/>
              <a:defRPr sz="3843" b="1"/>
            </a:lvl4pPr>
            <a:lvl5pPr marL="4392046" indent="0">
              <a:buNone/>
              <a:defRPr sz="3843" b="1"/>
            </a:lvl5pPr>
            <a:lvl6pPr marL="5490058" indent="0">
              <a:buNone/>
              <a:defRPr sz="3843" b="1"/>
            </a:lvl6pPr>
            <a:lvl7pPr marL="6588069" indent="0">
              <a:buNone/>
              <a:defRPr sz="3843" b="1"/>
            </a:lvl7pPr>
            <a:lvl8pPr marL="7686081" indent="0">
              <a:buNone/>
              <a:defRPr sz="3843" b="1"/>
            </a:lvl8pPr>
            <a:lvl9pPr marL="8784092" indent="0">
              <a:buNone/>
              <a:defRPr sz="3843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17194" y="11966372"/>
            <a:ext cx="9335813" cy="1760073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338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10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036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2183977"/>
            <a:ext cx="7082635" cy="7643918"/>
          </a:xfrm>
        </p:spPr>
        <p:txBody>
          <a:bodyPr anchor="b"/>
          <a:lstStyle>
            <a:lvl1pPr>
              <a:defRPr sz="768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35813" y="4716790"/>
            <a:ext cx="11117193" cy="23280585"/>
          </a:xfrm>
        </p:spPr>
        <p:txBody>
          <a:bodyPr/>
          <a:lstStyle>
            <a:lvl1pPr>
              <a:defRPr sz="7685"/>
            </a:lvl1pPr>
            <a:lvl2pPr>
              <a:defRPr sz="6724"/>
            </a:lvl2pPr>
            <a:lvl3pPr>
              <a:defRPr sz="5764"/>
            </a:lvl3pPr>
            <a:lvl4pPr>
              <a:defRPr sz="4803"/>
            </a:lvl4pPr>
            <a:lvl5pPr>
              <a:defRPr sz="4803"/>
            </a:lvl5pPr>
            <a:lvl6pPr>
              <a:defRPr sz="4803"/>
            </a:lvl6pPr>
            <a:lvl7pPr>
              <a:defRPr sz="4803"/>
            </a:lvl7pPr>
            <a:lvl8pPr>
              <a:defRPr sz="4803"/>
            </a:lvl8pPr>
            <a:lvl9pPr>
              <a:defRPr sz="4803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603" y="9827895"/>
            <a:ext cx="7082635" cy="18207391"/>
          </a:xfrm>
        </p:spPr>
        <p:txBody>
          <a:bodyPr/>
          <a:lstStyle>
            <a:lvl1pPr marL="0" indent="0">
              <a:buNone/>
              <a:defRPr sz="3843"/>
            </a:lvl1pPr>
            <a:lvl2pPr marL="1098012" indent="0">
              <a:buNone/>
              <a:defRPr sz="3362"/>
            </a:lvl2pPr>
            <a:lvl3pPr marL="2196023" indent="0">
              <a:buNone/>
              <a:defRPr sz="2882"/>
            </a:lvl3pPr>
            <a:lvl4pPr marL="3294035" indent="0">
              <a:buNone/>
              <a:defRPr sz="2402"/>
            </a:lvl4pPr>
            <a:lvl5pPr marL="4392046" indent="0">
              <a:buNone/>
              <a:defRPr sz="2402"/>
            </a:lvl5pPr>
            <a:lvl6pPr marL="5490058" indent="0">
              <a:buNone/>
              <a:defRPr sz="2402"/>
            </a:lvl6pPr>
            <a:lvl7pPr marL="6588069" indent="0">
              <a:buNone/>
              <a:defRPr sz="2402"/>
            </a:lvl7pPr>
            <a:lvl8pPr marL="7686081" indent="0">
              <a:buNone/>
              <a:defRPr sz="2402"/>
            </a:lvl8pPr>
            <a:lvl9pPr marL="8784092" indent="0">
              <a:buNone/>
              <a:defRPr sz="240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835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2183977"/>
            <a:ext cx="7082635" cy="7643918"/>
          </a:xfrm>
        </p:spPr>
        <p:txBody>
          <a:bodyPr anchor="b"/>
          <a:lstStyle>
            <a:lvl1pPr>
              <a:defRPr sz="768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35813" y="4716790"/>
            <a:ext cx="11117193" cy="23280585"/>
          </a:xfrm>
        </p:spPr>
        <p:txBody>
          <a:bodyPr anchor="t"/>
          <a:lstStyle>
            <a:lvl1pPr marL="0" indent="0">
              <a:buNone/>
              <a:defRPr sz="7685"/>
            </a:lvl1pPr>
            <a:lvl2pPr marL="1098012" indent="0">
              <a:buNone/>
              <a:defRPr sz="6724"/>
            </a:lvl2pPr>
            <a:lvl3pPr marL="2196023" indent="0">
              <a:buNone/>
              <a:defRPr sz="5764"/>
            </a:lvl3pPr>
            <a:lvl4pPr marL="3294035" indent="0">
              <a:buNone/>
              <a:defRPr sz="4803"/>
            </a:lvl4pPr>
            <a:lvl5pPr marL="4392046" indent="0">
              <a:buNone/>
              <a:defRPr sz="4803"/>
            </a:lvl5pPr>
            <a:lvl6pPr marL="5490058" indent="0">
              <a:buNone/>
              <a:defRPr sz="4803"/>
            </a:lvl6pPr>
            <a:lvl7pPr marL="6588069" indent="0">
              <a:buNone/>
              <a:defRPr sz="4803"/>
            </a:lvl7pPr>
            <a:lvl8pPr marL="7686081" indent="0">
              <a:buNone/>
              <a:defRPr sz="4803"/>
            </a:lvl8pPr>
            <a:lvl9pPr marL="8784092" indent="0">
              <a:buNone/>
              <a:defRPr sz="4803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603" y="9827895"/>
            <a:ext cx="7082635" cy="18207391"/>
          </a:xfrm>
        </p:spPr>
        <p:txBody>
          <a:bodyPr/>
          <a:lstStyle>
            <a:lvl1pPr marL="0" indent="0">
              <a:buNone/>
              <a:defRPr sz="3843"/>
            </a:lvl1pPr>
            <a:lvl2pPr marL="1098012" indent="0">
              <a:buNone/>
              <a:defRPr sz="3362"/>
            </a:lvl2pPr>
            <a:lvl3pPr marL="2196023" indent="0">
              <a:buNone/>
              <a:defRPr sz="2882"/>
            </a:lvl3pPr>
            <a:lvl4pPr marL="3294035" indent="0">
              <a:buNone/>
              <a:defRPr sz="2402"/>
            </a:lvl4pPr>
            <a:lvl5pPr marL="4392046" indent="0">
              <a:buNone/>
              <a:defRPr sz="2402"/>
            </a:lvl5pPr>
            <a:lvl6pPr marL="5490058" indent="0">
              <a:buNone/>
              <a:defRPr sz="2402"/>
            </a:lvl6pPr>
            <a:lvl7pPr marL="6588069" indent="0">
              <a:buNone/>
              <a:defRPr sz="2402"/>
            </a:lvl7pPr>
            <a:lvl8pPr marL="7686081" indent="0">
              <a:buNone/>
              <a:defRPr sz="2402"/>
            </a:lvl8pPr>
            <a:lvl9pPr marL="8784092" indent="0">
              <a:buNone/>
              <a:defRPr sz="240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30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9743" y="1744155"/>
            <a:ext cx="18940403" cy="6332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9743" y="8720740"/>
            <a:ext cx="18940403" cy="20785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9742" y="30363349"/>
            <a:ext cx="4940975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64BA3-83C8-46BC-B43A-3209F898C737}" type="datetimeFigureOut">
              <a:rPr lang="en-US" smtClean="0"/>
              <a:t>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213" y="30363349"/>
            <a:ext cx="7411462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09171" y="30363349"/>
            <a:ext cx="4940975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1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6023" rtl="0" eaLnBrk="1" latinLnBrk="0" hangingPunct="1">
        <a:lnSpc>
          <a:spcPct val="90000"/>
        </a:lnSpc>
        <a:spcBef>
          <a:spcPct val="0"/>
        </a:spcBef>
        <a:buNone/>
        <a:defRPr sz="105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9006" indent="-549006" algn="l" defTabSz="2196023" rtl="0" eaLnBrk="1" latinLnBrk="0" hangingPunct="1">
        <a:lnSpc>
          <a:spcPct val="90000"/>
        </a:lnSpc>
        <a:spcBef>
          <a:spcPts val="2402"/>
        </a:spcBef>
        <a:buFont typeface="Arial" panose="020B0604020202020204" pitchFamily="34" charset="0"/>
        <a:buChar char="•"/>
        <a:defRPr sz="6724" kern="1200">
          <a:solidFill>
            <a:schemeClr val="tx1"/>
          </a:solidFill>
          <a:latin typeface="+mn-lt"/>
          <a:ea typeface="+mn-ea"/>
          <a:cs typeface="+mn-cs"/>
        </a:defRPr>
      </a:lvl1pPr>
      <a:lvl2pPr marL="1647017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5764" kern="1200">
          <a:solidFill>
            <a:schemeClr val="tx1"/>
          </a:solidFill>
          <a:latin typeface="+mn-lt"/>
          <a:ea typeface="+mn-ea"/>
          <a:cs typeface="+mn-cs"/>
        </a:defRPr>
      </a:lvl2pPr>
      <a:lvl3pPr marL="2745029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803" kern="1200">
          <a:solidFill>
            <a:schemeClr val="tx1"/>
          </a:solidFill>
          <a:latin typeface="+mn-lt"/>
          <a:ea typeface="+mn-ea"/>
          <a:cs typeface="+mn-cs"/>
        </a:defRPr>
      </a:lvl3pPr>
      <a:lvl4pPr marL="3843040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4pPr>
      <a:lvl5pPr marL="4941052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5pPr>
      <a:lvl6pPr marL="6039063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6pPr>
      <a:lvl7pPr marL="7137075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7pPr>
      <a:lvl8pPr marL="8235086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8pPr>
      <a:lvl9pPr marL="9333098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1pPr>
      <a:lvl2pPr marL="1098012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2pPr>
      <a:lvl3pPr marL="2196023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3pPr>
      <a:lvl4pPr marL="3294035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4pPr>
      <a:lvl5pPr marL="4392046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5pPr>
      <a:lvl6pPr marL="5490058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6pPr>
      <a:lvl7pPr marL="6588069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7pPr>
      <a:lvl8pPr marL="7686081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8pPr>
      <a:lvl9pPr marL="8784092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nele.org/pdf/profesion-y-profesionalidad-docente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Imagen 5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9" y="-2528809"/>
            <a:ext cx="22004375" cy="34847042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64299" y="2411707"/>
            <a:ext cx="19831285" cy="1833205"/>
          </a:xfrm>
        </p:spPr>
        <p:txBody>
          <a:bodyPr>
            <a:normAutofit fontScale="90000"/>
          </a:bodyPr>
          <a:lstStyle/>
          <a:p>
            <a:pPr fontAlgn="base"/>
            <a:r>
              <a:rPr lang="es-ES" sz="6600" b="1" dirty="0"/>
              <a:t> IX Taller Internacional sobre la Formación Universitaria de Profesionales de la Educación.</a:t>
            </a:r>
            <a:endParaRPr lang="es-ES" sz="6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60116" y="9601838"/>
            <a:ext cx="19790382" cy="3136319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3200" dirty="0" smtClean="0"/>
              <a:t>El </a:t>
            </a:r>
            <a:r>
              <a:rPr lang="es-ES" sz="3200" dirty="0"/>
              <a:t>presente trabajo </a:t>
            </a:r>
            <a:r>
              <a:rPr lang="es-ES" sz="3200" dirty="0" smtClean="0"/>
              <a:t>particulariza en el proceso de profesionalización de los docentes de Física de preuniversitario para la orientación profesional pedagógica hacia la </a:t>
            </a:r>
            <a:r>
              <a:rPr lang="es-ES" sz="3200" dirty="0"/>
              <a:t>carrera Licenciatura en Educación. </a:t>
            </a:r>
            <a:r>
              <a:rPr lang="es-ES" sz="3200" dirty="0" smtClean="0"/>
              <a:t>Física, dadas las insuficiencias que existen en cuanto al ingreso a esta carrera en la Universidad </a:t>
            </a:r>
            <a:r>
              <a:rPr lang="es-ES" sz="3200" dirty="0"/>
              <a:t>de Pinar del Río “Hermanos Saiz Montes de </a:t>
            </a:r>
            <a:r>
              <a:rPr lang="es-ES" sz="3200" dirty="0" smtClean="0"/>
              <a:t>Oca”.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_tradnl" sz="3200" dirty="0" smtClean="0"/>
              <a:t>En el trabajo se plantea como </a:t>
            </a:r>
            <a:r>
              <a:rPr lang="es-ES_tradnl" sz="3200" b="1" dirty="0" smtClean="0"/>
              <a:t>objetivo: </a:t>
            </a:r>
            <a:r>
              <a:rPr lang="es-ES_tradnl" sz="3200" dirty="0" smtClean="0"/>
              <a:t>elaborar </a:t>
            </a:r>
            <a:r>
              <a:rPr lang="es-ES_tradnl" sz="3200" dirty="0"/>
              <a:t>una estrategia de profesionalización de los profesores de Física en la orientación profesional </a:t>
            </a:r>
            <a:r>
              <a:rPr lang="es-ES_tradnl" sz="3200" dirty="0" smtClean="0"/>
              <a:t>pedagógica, </a:t>
            </a:r>
            <a:r>
              <a:rPr lang="es-ES_tradnl" sz="3200" dirty="0"/>
              <a:t>que permita elevar la profesionalidad de estos docentes de la educación preuniversitaria para la dirección de dicho proceso de orientación educativa.</a:t>
            </a:r>
            <a:endParaRPr lang="es-ES" sz="3200" dirty="0"/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_tradnl" sz="3200" dirty="0"/>
              <a:t> </a:t>
            </a:r>
            <a:endParaRPr lang="es-ES" sz="3200" dirty="0"/>
          </a:p>
        </p:txBody>
      </p:sp>
      <p:sp>
        <p:nvSpPr>
          <p:cNvPr id="28" name="Título 1"/>
          <p:cNvSpPr txBox="1">
            <a:spLocks/>
          </p:cNvSpPr>
          <p:nvPr/>
        </p:nvSpPr>
        <p:spPr>
          <a:xfrm>
            <a:off x="1064299" y="4432212"/>
            <a:ext cx="20084142" cy="159071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21960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41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es-ES" sz="4800" b="1" dirty="0"/>
              <a:t>TÍTULO: LA ORIENTACIÓN PROFESIONAL PEDAGÓGICA HACIA LA FÍSICA. UNA PROPUESTA DE ESTRATEGIA DE PROFESIONALIZACIÓN DEL DOCENTE</a:t>
            </a:r>
            <a:endParaRPr lang="es-ES" sz="4800" dirty="0"/>
          </a:p>
        </p:txBody>
      </p:sp>
      <p:sp>
        <p:nvSpPr>
          <p:cNvPr id="29" name="Text Placeholder 37">
            <a:extLst>
              <a:ext uri="{FF2B5EF4-FFF2-40B4-BE49-F238E27FC236}">
                <a16:creationId xmlns:a16="http://schemas.microsoft.com/office/drawing/2014/main" id="{0F56D88A-4B12-0F47-8D8A-2F1828CAE02A}"/>
              </a:ext>
            </a:extLst>
          </p:cNvPr>
          <p:cNvSpPr txBox="1">
            <a:spLocks/>
          </p:cNvSpPr>
          <p:nvPr/>
        </p:nvSpPr>
        <p:spPr>
          <a:xfrm>
            <a:off x="1888393" y="6538659"/>
            <a:ext cx="19158928" cy="2547447"/>
          </a:xfrm>
          <a:prstGeom prst="rect">
            <a:avLst/>
          </a:prstGeom>
        </p:spPr>
        <p:txBody>
          <a:bodyPr/>
          <a:lstStyle>
            <a:lvl1pPr marL="549006" indent="-549006" algn="l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Char char="•"/>
              <a:defRPr sz="67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47017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5029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843040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941052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039063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37075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235086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333098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base">
              <a:buNone/>
            </a:pPr>
            <a:r>
              <a:rPr lang="es-ES" sz="5400" b="1" dirty="0">
                <a:latin typeface="+mj-lt"/>
              </a:rPr>
              <a:t>Autores</a:t>
            </a:r>
            <a:r>
              <a:rPr lang="es-ES" sz="5400" dirty="0" smtClean="0">
                <a:latin typeface="+mj-lt"/>
              </a:rPr>
              <a:t>: Caridad </a:t>
            </a:r>
            <a:r>
              <a:rPr lang="es-ES" sz="5400" dirty="0">
                <a:latin typeface="+mj-lt"/>
              </a:rPr>
              <a:t>Amado Paula </a:t>
            </a:r>
            <a:r>
              <a:rPr lang="es-ES" sz="5400" dirty="0" smtClean="0">
                <a:latin typeface="+mj-lt"/>
              </a:rPr>
              <a:t>Acosta, Carlos </a:t>
            </a:r>
            <a:r>
              <a:rPr lang="es-ES" sz="5400" dirty="0">
                <a:latin typeface="+mj-lt"/>
              </a:rPr>
              <a:t>Rafael </a:t>
            </a:r>
            <a:r>
              <a:rPr lang="es-ES" sz="5400" dirty="0" err="1">
                <a:latin typeface="+mj-lt"/>
              </a:rPr>
              <a:t>Martinez</a:t>
            </a:r>
            <a:r>
              <a:rPr lang="es-ES" sz="5400" dirty="0">
                <a:latin typeface="+mj-lt"/>
              </a:rPr>
              <a:t> de Osaba </a:t>
            </a:r>
            <a:r>
              <a:rPr lang="es-ES" sz="5400" dirty="0" smtClean="0">
                <a:latin typeface="+mj-lt"/>
              </a:rPr>
              <a:t>Picos, Iris </a:t>
            </a:r>
            <a:r>
              <a:rPr lang="es-ES" sz="5400" dirty="0">
                <a:latin typeface="+mj-lt"/>
              </a:rPr>
              <a:t>Marrero </a:t>
            </a:r>
            <a:r>
              <a:rPr lang="es-ES" sz="5400" dirty="0" err="1">
                <a:latin typeface="+mj-lt"/>
              </a:rPr>
              <a:t>Mojena</a:t>
            </a:r>
            <a:r>
              <a:rPr lang="es-ES" sz="5400" dirty="0">
                <a:latin typeface="+mj-lt"/>
              </a:rPr>
              <a:t>. </a:t>
            </a:r>
            <a:r>
              <a:rPr lang="es-ES" sz="5400" dirty="0" smtClean="0">
                <a:latin typeface="+mj-lt"/>
              </a:rPr>
              <a:t>Universidad </a:t>
            </a:r>
            <a:r>
              <a:rPr lang="es-ES" sz="5400" dirty="0">
                <a:latin typeface="+mj-lt"/>
              </a:rPr>
              <a:t>“Hermanos Saiz Montes de Oca”. </a:t>
            </a:r>
            <a:r>
              <a:rPr lang="es-ES" sz="5400" dirty="0" smtClean="0">
                <a:latin typeface="+mj-lt"/>
              </a:rPr>
              <a:t>Pinar del Río. Cuba</a:t>
            </a:r>
            <a:r>
              <a:rPr lang="es-ES" sz="5400" dirty="0"/>
              <a:t>. </a:t>
            </a:r>
          </a:p>
        </p:txBody>
      </p:sp>
      <p:sp>
        <p:nvSpPr>
          <p:cNvPr id="41" name="Subtítulo 2"/>
          <p:cNvSpPr txBox="1">
            <a:spLocks/>
          </p:cNvSpPr>
          <p:nvPr/>
        </p:nvSpPr>
        <p:spPr>
          <a:xfrm>
            <a:off x="1646990" y="14467503"/>
            <a:ext cx="18665905" cy="854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3200" dirty="0"/>
          </a:p>
        </p:txBody>
      </p:sp>
      <p:sp>
        <p:nvSpPr>
          <p:cNvPr id="43" name="Subtítulo 2"/>
          <p:cNvSpPr txBox="1">
            <a:spLocks/>
          </p:cNvSpPr>
          <p:nvPr/>
        </p:nvSpPr>
        <p:spPr>
          <a:xfrm>
            <a:off x="789109" y="21078010"/>
            <a:ext cx="20002292" cy="198425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3200" dirty="0"/>
              <a:t>La estrategia de profesionalización en la orientación profesional pedagógica propuesta responde a las carencias de los profesores de Física de preuniversitario para dirigir este </a:t>
            </a:r>
            <a:r>
              <a:rPr lang="es-ES" sz="3200" dirty="0" smtClean="0"/>
              <a:t>al integrar </a:t>
            </a:r>
            <a:r>
              <a:rPr lang="es-ES" sz="3200" dirty="0"/>
              <a:t>acciones de superación profesional, trabajo metodológico e investigación pedagógica que se desarrollan en </a:t>
            </a:r>
            <a:r>
              <a:rPr lang="es-ES" sz="3200" dirty="0" smtClean="0"/>
              <a:t>cinco etapas en las </a:t>
            </a:r>
            <a:r>
              <a:rPr lang="es-ES" sz="3200" dirty="0"/>
              <a:t>condiciones de trabajo de cada </a:t>
            </a:r>
            <a:r>
              <a:rPr lang="es-ES" sz="3200" dirty="0" smtClean="0"/>
              <a:t>escuela.</a:t>
            </a:r>
            <a:endParaRPr lang="es-ES" sz="3200" dirty="0"/>
          </a:p>
        </p:txBody>
      </p:sp>
      <p:sp>
        <p:nvSpPr>
          <p:cNvPr id="45" name="Subtítulo 2"/>
          <p:cNvSpPr txBox="1">
            <a:spLocks/>
          </p:cNvSpPr>
          <p:nvPr/>
        </p:nvSpPr>
        <p:spPr>
          <a:xfrm>
            <a:off x="789109" y="13673599"/>
            <a:ext cx="20002292" cy="646896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3200" b="1" dirty="0" smtClean="0"/>
              <a:t>Estrategia </a:t>
            </a:r>
            <a:r>
              <a:rPr lang="es-ES" sz="3200" b="1" dirty="0"/>
              <a:t>de profesionalización de los profesores de Física en la orientación profesional pedagógica en preuniversitario.</a:t>
            </a:r>
            <a:endParaRPr lang="es-ES" sz="3200" dirty="0"/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3200" b="1" dirty="0"/>
              <a:t>Objetivo: </a:t>
            </a:r>
            <a:r>
              <a:rPr lang="es-ES" sz="3200" dirty="0"/>
              <a:t>instrumentar, como parte del sistema de trabajo de la escuela, acciones de superación profesional, trabajo metodológico y científico pedagógicas, que permitan alcanzar el modelo de   profesionalidad de los docentes de Física del preuniversitario en la orientación profesional pedagógica hacia la carrera Licenciatura en Educación. </a:t>
            </a:r>
            <a:r>
              <a:rPr lang="es-ES" sz="3200" smtClean="0"/>
              <a:t>Fisca.</a:t>
            </a:r>
            <a:endParaRPr lang="es-ES" sz="32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3200" b="1" dirty="0" smtClean="0"/>
              <a:t>Etapas</a:t>
            </a:r>
            <a:r>
              <a:rPr lang="es-ES" sz="3200" b="1" dirty="0"/>
              <a:t>: </a:t>
            </a:r>
            <a:endParaRPr lang="es-ES" sz="3200" dirty="0"/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3200" dirty="0"/>
              <a:t>1. Determinación de necesidades educativas de los </a:t>
            </a:r>
            <a:r>
              <a:rPr lang="es-ES" sz="3200" dirty="0" smtClean="0"/>
              <a:t>profesores</a:t>
            </a:r>
            <a:r>
              <a:rPr lang="es-ES" sz="3200" dirty="0"/>
              <a:t> </a:t>
            </a:r>
            <a:r>
              <a:rPr lang="es-ES" sz="3200" dirty="0" smtClean="0"/>
              <a:t>y socialización </a:t>
            </a:r>
            <a:r>
              <a:rPr lang="es-ES" sz="3200" dirty="0"/>
              <a:t>de los resultados con los docentes.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3200" dirty="0"/>
              <a:t>2. </a:t>
            </a:r>
            <a:r>
              <a:rPr lang="es-ES" sz="3200" dirty="0" smtClean="0"/>
              <a:t>Curso de posgrado para la preparación </a:t>
            </a:r>
            <a:r>
              <a:rPr lang="es-ES" sz="3200" dirty="0"/>
              <a:t>general en </a:t>
            </a:r>
            <a:r>
              <a:rPr lang="es-ES" sz="3200" dirty="0" smtClean="0"/>
              <a:t>la orientación </a:t>
            </a:r>
            <a:r>
              <a:rPr lang="es-ES" sz="3200" dirty="0"/>
              <a:t>profesional pedagógica: </a:t>
            </a:r>
            <a:endParaRPr lang="es-ES" sz="32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3200" dirty="0" smtClean="0"/>
              <a:t>3</a:t>
            </a:r>
            <a:r>
              <a:rPr lang="es-ES" sz="3200" dirty="0"/>
              <a:t>. Entrenamiento </a:t>
            </a:r>
            <a:r>
              <a:rPr lang="es-ES" sz="3200" dirty="0" smtClean="0"/>
              <a:t>para la planificación </a:t>
            </a:r>
            <a:r>
              <a:rPr lang="es-ES" sz="3200" dirty="0"/>
              <a:t>y organización de las actividades a desarrollar por </a:t>
            </a:r>
            <a:r>
              <a:rPr lang="es-ES" sz="3200" dirty="0" smtClean="0"/>
              <a:t>grado.</a:t>
            </a:r>
            <a:endParaRPr lang="es-ES" sz="3200" dirty="0"/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3200" dirty="0"/>
              <a:t>4. Seguimiento a la ejecución de las </a:t>
            </a:r>
            <a:r>
              <a:rPr lang="es-ES" sz="3200" dirty="0" smtClean="0"/>
              <a:t>actividades planificadas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3200" dirty="0" smtClean="0"/>
              <a:t>5</a:t>
            </a:r>
            <a:r>
              <a:rPr lang="es-ES" sz="3200" dirty="0"/>
              <a:t>. </a:t>
            </a:r>
            <a:r>
              <a:rPr lang="es-ES" sz="3200" dirty="0" smtClean="0"/>
              <a:t>Taller de evaluación </a:t>
            </a:r>
            <a:r>
              <a:rPr lang="es-ES" sz="3200" dirty="0"/>
              <a:t>de los </a:t>
            </a:r>
            <a:r>
              <a:rPr lang="es-ES" sz="3200" dirty="0" smtClean="0"/>
              <a:t>resultados</a:t>
            </a:r>
            <a:r>
              <a:rPr lang="es-ES" sz="3200" dirty="0"/>
              <a:t> </a:t>
            </a:r>
            <a:r>
              <a:rPr lang="es-ES" sz="3200" dirty="0" smtClean="0"/>
              <a:t>y seminario </a:t>
            </a:r>
            <a:r>
              <a:rPr lang="es-ES" sz="3200" dirty="0"/>
              <a:t>científico metodológico municipal sobre orientación profesional pedagógica hacia la carrera Licenciatura en Educación. </a:t>
            </a:r>
            <a:r>
              <a:rPr lang="es-ES" sz="3200" dirty="0" smtClean="0"/>
              <a:t>Física.</a:t>
            </a:r>
            <a:endParaRPr lang="es-ES" sz="3200" dirty="0"/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3200" dirty="0"/>
              <a:t> 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659890" y="12807345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2. DESARROLLO</a:t>
            </a:r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828817" y="8703322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1. </a:t>
            </a:r>
            <a:r>
              <a:rPr lang="en-US" b="1" dirty="0" smtClean="0">
                <a:solidFill>
                  <a:srgbClr val="002060"/>
                </a:solidFill>
              </a:rPr>
              <a:t>INTRODUCCIÓN </a:t>
            </a:r>
            <a:r>
              <a:rPr lang="en-US" b="1" dirty="0">
                <a:solidFill>
                  <a:srgbClr val="002060"/>
                </a:solidFill>
              </a:rPr>
              <a:t>(OBJETIVOS)</a:t>
            </a:r>
          </a:p>
        </p:txBody>
      </p:sp>
      <p:sp>
        <p:nvSpPr>
          <p:cNvPr id="24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808366" y="20225817"/>
            <a:ext cx="10093882" cy="5367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3. CONCLUSIONES</a:t>
            </a:r>
          </a:p>
        </p:txBody>
      </p:sp>
      <p:sp>
        <p:nvSpPr>
          <p:cNvPr id="25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56776" y="22922513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rgbClr val="002060"/>
                </a:solidFill>
              </a:rPr>
              <a:t>4. </a:t>
            </a:r>
            <a:r>
              <a:rPr lang="en-US" b="1" dirty="0">
                <a:solidFill>
                  <a:srgbClr val="002060"/>
                </a:solidFill>
              </a:rPr>
              <a:t>REFERENCIAS </a:t>
            </a:r>
            <a:r>
              <a:rPr lang="en-US" b="1" dirty="0" smtClean="0">
                <a:solidFill>
                  <a:srgbClr val="002060"/>
                </a:solidFill>
              </a:rPr>
              <a:t>BIBLIOGRÁFICAS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789109" y="23533115"/>
            <a:ext cx="19961389" cy="45659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3200" dirty="0">
                <a:solidFill>
                  <a:schemeClr val="tx1"/>
                </a:solidFill>
              </a:rPr>
              <a:t>Del Pino, et. al (2009) Orientación profesional pedagógica; su inserción en el proceso docente educativo del centro escolar. IX Seminario Nacional de Educadores. La Habana: Ministerio de Educación.</a:t>
            </a:r>
          </a:p>
          <a:p>
            <a:r>
              <a:rPr lang="es-ES" sz="3200" dirty="0">
                <a:solidFill>
                  <a:schemeClr val="tx1"/>
                </a:solidFill>
              </a:rPr>
              <a:t>Hernández, J. R., </a:t>
            </a:r>
            <a:r>
              <a:rPr lang="es-ES" sz="3200" dirty="0" err="1">
                <a:solidFill>
                  <a:schemeClr val="tx1"/>
                </a:solidFill>
              </a:rPr>
              <a:t>Becalli</a:t>
            </a:r>
            <a:r>
              <a:rPr lang="es-ES" sz="3200" dirty="0">
                <a:solidFill>
                  <a:schemeClr val="tx1"/>
                </a:solidFill>
              </a:rPr>
              <a:t>, L. E. y </a:t>
            </a:r>
            <a:r>
              <a:rPr lang="es-ES" sz="3200" dirty="0" err="1">
                <a:solidFill>
                  <a:schemeClr val="tx1"/>
                </a:solidFill>
              </a:rPr>
              <a:t>Rouco</a:t>
            </a:r>
            <a:r>
              <a:rPr lang="es-ES" sz="3200" dirty="0">
                <a:solidFill>
                  <a:schemeClr val="tx1"/>
                </a:solidFill>
              </a:rPr>
              <a:t>, D., (2018). «Claves para el perfeccionamiento de la labor de orientación profesional pedagógica». </a:t>
            </a:r>
            <a:r>
              <a:rPr lang="es-ES" sz="3200" i="1" dirty="0">
                <a:solidFill>
                  <a:schemeClr val="tx1"/>
                </a:solidFill>
              </a:rPr>
              <a:t>Revista Atenas</a:t>
            </a:r>
            <a:r>
              <a:rPr lang="es-ES" sz="3200" dirty="0">
                <a:solidFill>
                  <a:schemeClr val="tx1"/>
                </a:solidFill>
              </a:rPr>
              <a:t> 3(43):129-44.</a:t>
            </a:r>
          </a:p>
          <a:p>
            <a:r>
              <a:rPr lang="es-ES" sz="3200" dirty="0">
                <a:solidFill>
                  <a:schemeClr val="tx1"/>
                </a:solidFill>
              </a:rPr>
              <a:t>Manso, J. y Moya, J. (2019) Profesión y profesionalidad docente. Descargado de </a:t>
            </a:r>
            <a:r>
              <a:rPr lang="es-ES" sz="3200" u="sng" dirty="0">
                <a:solidFill>
                  <a:schemeClr val="tx1"/>
                </a:solidFill>
                <a:hlinkClick r:id="rId3"/>
              </a:rPr>
              <a:t>https://anele.org/pdf/profesion-y-profesionalidad-docente.pdf</a:t>
            </a:r>
            <a:r>
              <a:rPr lang="es-ES" sz="3200" dirty="0">
                <a:solidFill>
                  <a:schemeClr val="tx1"/>
                </a:solidFill>
              </a:rPr>
              <a:t>. </a:t>
            </a:r>
          </a:p>
          <a:p>
            <a:r>
              <a:rPr lang="es-ES" sz="3200" dirty="0" smtClean="0">
                <a:solidFill>
                  <a:schemeClr val="tx1"/>
                </a:solidFill>
              </a:rPr>
              <a:t>Valiente </a:t>
            </a:r>
            <a:r>
              <a:rPr lang="es-ES" sz="3200" dirty="0" err="1">
                <a:solidFill>
                  <a:schemeClr val="tx1"/>
                </a:solidFill>
              </a:rPr>
              <a:t>Sandó</a:t>
            </a:r>
            <a:r>
              <a:rPr lang="es-ES" sz="3200" dirty="0">
                <a:solidFill>
                  <a:schemeClr val="tx1"/>
                </a:solidFill>
              </a:rPr>
              <a:t>, P., (2005). La Superación Profesional de Docentes y Directivos Educacionales: Una Propuesta Para Su Dirección. La Habana: Educación Cubana.</a:t>
            </a:r>
          </a:p>
          <a:p>
            <a:r>
              <a:rPr lang="es-ES" sz="3200" dirty="0" smtClean="0">
                <a:solidFill>
                  <a:schemeClr val="tx1"/>
                </a:solidFill>
              </a:rPr>
              <a:t>Valle</a:t>
            </a:r>
            <a:r>
              <a:rPr lang="es-ES" sz="3200" dirty="0">
                <a:solidFill>
                  <a:schemeClr val="tx1"/>
                </a:solidFill>
              </a:rPr>
              <a:t>, A. (2012). La investigación pedagógica. Otra mirada. Editorial: Pueblo y Educación. La Habana. Cuba</a:t>
            </a:r>
            <a:r>
              <a:rPr lang="es-ES" sz="3200" dirty="0" smtClean="0">
                <a:solidFill>
                  <a:schemeClr val="tx1"/>
                </a:solidFill>
              </a:rPr>
              <a:t>.</a:t>
            </a:r>
            <a:endParaRPr lang="es-E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78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244</TotalTime>
  <Words>542</Words>
  <Application>Microsoft Office PowerPoint</Application>
  <PresentationFormat>Personalizado</PresentationFormat>
  <Paragraphs>25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 IX Taller Internacional sobre la Formación Universitaria de Profesionales de la Educación.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Amado Paula</cp:lastModifiedBy>
  <cp:revision>26</cp:revision>
  <dcterms:created xsi:type="dcterms:W3CDTF">2021-12-21T16:45:31Z</dcterms:created>
  <dcterms:modified xsi:type="dcterms:W3CDTF">2022-01-22T22:47:28Z</dcterms:modified>
</cp:coreProperties>
</file>