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16" d="100"/>
          <a:sy n="16" d="100"/>
        </p:scale>
        <p:origin x="232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1/24/2022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ugr.es/~recfpro/rev152ART1.pdf.No.2"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21959888" cy="32756985"/>
          </a:xfrm>
          <a:prstGeom prst="rect">
            <a:avLst/>
          </a:prstGeom>
        </p:spPr>
      </p:pic>
      <p:sp>
        <p:nvSpPr>
          <p:cNvPr id="2" name="Título 1"/>
          <p:cNvSpPr>
            <a:spLocks noGrp="1"/>
          </p:cNvSpPr>
          <p:nvPr>
            <p:ph type="ctrTitle"/>
          </p:nvPr>
        </p:nvSpPr>
        <p:spPr>
          <a:xfrm>
            <a:off x="2590800" y="5057995"/>
            <a:ext cx="17722096" cy="1114206"/>
          </a:xfrm>
        </p:spPr>
        <p:txBody>
          <a:bodyPr>
            <a:normAutofit fontScale="90000"/>
          </a:bodyPr>
          <a:lstStyle/>
          <a:p>
            <a:r>
              <a:rPr lang="en-US" sz="6600" b="1" dirty="0" smtClean="0">
                <a:solidFill>
                  <a:srgbClr val="002060"/>
                </a:solidFill>
              </a:rPr>
              <a:t>IX </a:t>
            </a:r>
            <a:r>
              <a:rPr lang="en-US" sz="6600" b="1" dirty="0" smtClean="0">
                <a:solidFill>
                  <a:srgbClr val="002060"/>
                </a:solidFill>
              </a:rPr>
              <a:t>TALLER INTERNACIONAL SOBRE LA FORMACIÓN UNIVERSITARIA DE PROFESIONALES DE LA EDUCACIÓN.</a:t>
            </a:r>
            <a:endParaRPr lang="en-US" sz="6600" b="1" dirty="0">
              <a:solidFill>
                <a:srgbClr val="002060"/>
              </a:solidFill>
            </a:endParaRPr>
          </a:p>
        </p:txBody>
      </p:sp>
      <p:sp>
        <p:nvSpPr>
          <p:cNvPr id="3" name="Subtítulo 2"/>
          <p:cNvSpPr>
            <a:spLocks noGrp="1"/>
          </p:cNvSpPr>
          <p:nvPr>
            <p:ph type="subTitle" idx="1"/>
          </p:nvPr>
        </p:nvSpPr>
        <p:spPr>
          <a:xfrm>
            <a:off x="1646990" y="10602181"/>
            <a:ext cx="18665905" cy="2040496"/>
          </a:xfrm>
        </p:spPr>
        <p:txBody>
          <a:bodyPr>
            <a:normAutofit fontScale="55000" lnSpcReduction="20000"/>
          </a:bodyPr>
          <a:lstStyle/>
          <a:p>
            <a:pPr algn="just"/>
            <a:r>
              <a:rPr lang="es-ES" sz="3200" dirty="0"/>
              <a:t>Las actuales transformaciones en la escuela rural multigrado cobran una importancia esencial para este nivel de enseñanza, teniendo en cuenta la preparación que requieren los docentes y los profundos cambios que se necesitan realizar en la dirección del proceso de enseñanza-aprendizaje, con el fin de potenciar de manera más directa la formación integral de los </a:t>
            </a:r>
            <a:r>
              <a:rPr lang="es-ES_tradnl" sz="3200" dirty="0"/>
              <a:t>alumnos en este contexto social, cultural y económico que se presenta en una comunidad rural. Es por ello, que se hace necesario y pertinente </a:t>
            </a:r>
            <a:r>
              <a:rPr lang="es-ES" sz="3200" dirty="0"/>
              <a:t>la orientación y seguimiento a los alumnos con necesidades educativas especiales (NEE), asociada a discapacidades incluidos en este contexto educativo; de ahí que se propone como objetivo general: Proponer un material docente que permita una mejor preparación a los maestros y directivos de la escuela multigrado, referido a la </a:t>
            </a:r>
            <a:r>
              <a:rPr lang="es-ES_tradnl" sz="3200" dirty="0"/>
              <a:t>atención a niños y niñas con NEE asociada a discapacidades, incluidos en este contexto educativo, que resulta una guía de trabajo para el seguimiento y tratamiento de cada uno de ellos. Se utiliza esencialmente la investigación – acción; así como, el desarrollo de talleres, seminarios científicos con docentes y directivos. Se emplearon diferentes métodos y procedimientos de investigación del nivel teórico, empíricos y estadísticos. La población y muestra de la investigación </a:t>
            </a:r>
            <a:r>
              <a:rPr lang="es-ES" sz="3200" dirty="0"/>
              <a:t>fue escogida los docentes de las 44 escuelas primarias con alumnos incluidos del municipio de Contramaestre de la provincia de Santiago de Cuba. El trabajo desplegado es resultado del Proyecto de Investigación “INCLUSOC”, asociado al Programa Nacional </a:t>
            </a:r>
            <a:r>
              <a:rPr lang="es-ES" sz="3200" i="1" dirty="0"/>
              <a:t>Problemas Actuales del Sistema Educativo Cubano. Perspectivas de desarrollo</a:t>
            </a:r>
            <a:r>
              <a:rPr lang="es-ES" sz="3200" dirty="0"/>
              <a:t>, del MINED.</a:t>
            </a:r>
          </a:p>
          <a:p>
            <a:endParaRPr lang="es-ES" sz="3200" dirty="0"/>
          </a:p>
        </p:txBody>
      </p:sp>
      <p:sp>
        <p:nvSpPr>
          <p:cNvPr id="28" name="Título 1"/>
          <p:cNvSpPr txBox="1">
            <a:spLocks/>
          </p:cNvSpPr>
          <p:nvPr/>
        </p:nvSpPr>
        <p:spPr>
          <a:xfrm>
            <a:off x="2590800" y="5896195"/>
            <a:ext cx="17722096" cy="1114206"/>
          </a:xfrm>
          <a:prstGeom prst="rect">
            <a:avLst/>
          </a:prstGeom>
        </p:spPr>
        <p:txBody>
          <a:bodyPr vert="horz" lIns="91440" tIns="45720" rIns="91440" bIns="45720" rtlCol="0" anchor="b">
            <a:normAutofit fontScale="92500" lnSpcReduction="20000"/>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n-US" sz="4800" dirty="0" smtClean="0">
                <a:solidFill>
                  <a:srgbClr val="002060"/>
                </a:solidFill>
              </a:rPr>
              <a:t>NECESIDADES EDUCATIVAS ESPECIALES: IMPLICACIONES EN LA PREPARACIÓN DE LOS MAESTROS PRIMARIOS DE LA ESCUELA MULTIGRADO.</a:t>
            </a:r>
            <a:endParaRPr lang="en-US" sz="4800" dirty="0">
              <a:solidFill>
                <a:srgbClr val="002060"/>
              </a:solidFill>
            </a:endParaRPr>
          </a:p>
        </p:txBody>
      </p:sp>
      <p:sp>
        <p:nvSpPr>
          <p:cNvPr id="29" name="Text Placeholder 37">
            <a:extLst>
              <a:ext uri="{FF2B5EF4-FFF2-40B4-BE49-F238E27FC236}">
                <a16:creationId xmlns:a16="http://schemas.microsoft.com/office/drawing/2014/main" xmlns="" id="{0F56D88A-4B12-0F47-8D8A-2F1828CAE02A}"/>
              </a:ext>
            </a:extLst>
          </p:cNvPr>
          <p:cNvSpPr txBox="1">
            <a:spLocks/>
          </p:cNvSpPr>
          <p:nvPr/>
        </p:nvSpPr>
        <p:spPr>
          <a:xfrm>
            <a:off x="1181100" y="7010401"/>
            <a:ext cx="19667219" cy="3101455"/>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lvl="0" indent="0" algn="ctr">
              <a:lnSpc>
                <a:spcPct val="100000"/>
              </a:lnSpc>
              <a:buNone/>
            </a:pPr>
            <a:r>
              <a:rPr lang="pt-BR" sz="5400" dirty="0" smtClean="0"/>
              <a:t>Dr.C. Alexis </a:t>
            </a:r>
            <a:r>
              <a:rPr lang="pt-BR" sz="5400" dirty="0"/>
              <a:t>Céspedes </a:t>
            </a:r>
            <a:r>
              <a:rPr lang="pt-BR" sz="5400" dirty="0" smtClean="0"/>
              <a:t>Quiala, UO.</a:t>
            </a:r>
          </a:p>
          <a:p>
            <a:pPr marL="0" lvl="0" indent="0" algn="ctr">
              <a:lnSpc>
                <a:spcPct val="100000"/>
              </a:lnSpc>
              <a:buNone/>
            </a:pPr>
            <a:r>
              <a:rPr lang="pt-BR" sz="5400" dirty="0" smtClean="0"/>
              <a:t>Dr.C. </a:t>
            </a:r>
            <a:r>
              <a:rPr lang="es-PE" sz="5400" dirty="0" smtClean="0"/>
              <a:t>José </a:t>
            </a:r>
            <a:r>
              <a:rPr lang="es-PE" sz="5400" dirty="0"/>
              <a:t>Joaquín Pérez </a:t>
            </a:r>
            <a:r>
              <a:rPr lang="es-PE" sz="5400" dirty="0" smtClean="0"/>
              <a:t>Peralta, UO</a:t>
            </a:r>
          </a:p>
          <a:p>
            <a:pPr marL="0" lvl="0" indent="0" algn="ctr">
              <a:lnSpc>
                <a:spcPct val="100000"/>
              </a:lnSpc>
              <a:buNone/>
            </a:pPr>
            <a:r>
              <a:rPr lang="es-ES" sz="5400" dirty="0" smtClean="0"/>
              <a:t>Dr.C. Jorge </a:t>
            </a:r>
            <a:r>
              <a:rPr lang="es-ES" sz="5400" dirty="0"/>
              <a:t>Duvalón </a:t>
            </a:r>
            <a:r>
              <a:rPr lang="es-ES" sz="5400" dirty="0" smtClean="0"/>
              <a:t>Ramírez, UO</a:t>
            </a:r>
            <a:r>
              <a:rPr lang="es-PE" sz="5400" dirty="0" smtClean="0"/>
              <a:t>.</a:t>
            </a:r>
            <a:endParaRPr lang="es-ES" sz="5400" dirty="0"/>
          </a:p>
          <a:p>
            <a:pPr marL="0" indent="0" algn="ctr">
              <a:buNone/>
            </a:pPr>
            <a:endParaRPr lang="en-US" sz="5400" dirty="0">
              <a:solidFill>
                <a:srgbClr val="002060"/>
              </a:solidFill>
            </a:endParaRPr>
          </a:p>
        </p:txBody>
      </p:sp>
      <p:sp>
        <p:nvSpPr>
          <p:cNvPr id="31" name="CuadroTexto 30"/>
          <p:cNvSpPr txBox="1"/>
          <p:nvPr/>
        </p:nvSpPr>
        <p:spPr>
          <a:xfrm>
            <a:off x="1646991" y="14287499"/>
            <a:ext cx="19201328" cy="2862322"/>
          </a:xfrm>
          <a:prstGeom prst="rect">
            <a:avLst/>
          </a:prstGeom>
          <a:noFill/>
        </p:spPr>
        <p:txBody>
          <a:bodyPr wrap="square" rtlCol="0">
            <a:spAutoFit/>
          </a:bodyPr>
          <a:lstStyle/>
          <a:p>
            <a:pPr algn="just"/>
            <a:r>
              <a:rPr lang="es-CO" dirty="0"/>
              <a:t>A propósito de la Agenda 2030, desde su objetivo 4 se hace un llamado a garantizar una educación inclusiva y equitativa de calidad y promover oportunidades de aprendizaje permanente para todos, lo que supone velar por el cumplimiento de que todas las niñas y niños terminen los ciclos de la enseñanza primaria, que ha de ser gratuita, equitativa y de calidad y producir resultados escolares pertinentes y </a:t>
            </a:r>
            <a:r>
              <a:rPr lang="es-CO" dirty="0" smtClean="0"/>
              <a:t>eficaces.</a:t>
            </a:r>
          </a:p>
          <a:p>
            <a:pPr algn="just"/>
            <a:r>
              <a:rPr lang="es-CO" dirty="0"/>
              <a:t>La diversidad, en todo caso, implica una experiencia con las alteraciones que se producen en una situación educativa en el entorno del proceso de enseñanza-aprendizaje de la escuela multigrado, donde confluyen niños y niñas con disímiles edades, experiencias de vida, costumbres familiares y sociales, entre otras, lo </a:t>
            </a:r>
            <a:r>
              <a:rPr lang="es-CO" dirty="0" err="1"/>
              <a:t>quesupone</a:t>
            </a:r>
            <a:r>
              <a:rPr lang="es-CO" dirty="0"/>
              <a:t> una </a:t>
            </a:r>
            <a:r>
              <a:rPr lang="es-CO" dirty="0" err="1"/>
              <a:t>complicadarelación</a:t>
            </a:r>
            <a:r>
              <a:rPr lang="es-CO" dirty="0"/>
              <a:t> entre ellos en su trayectoria escolar</a:t>
            </a:r>
            <a:r>
              <a:rPr lang="es-CO" dirty="0" smtClean="0"/>
              <a:t>.</a:t>
            </a:r>
          </a:p>
          <a:p>
            <a:r>
              <a:rPr lang="es-PE" i="1" dirty="0"/>
              <a:t>¿Quién es un alumno con necesidades educativas especiales? </a:t>
            </a:r>
            <a:endParaRPr lang="es-ES" dirty="0"/>
          </a:p>
          <a:p>
            <a:r>
              <a:rPr lang="es-PE" dirty="0"/>
              <a:t>Es aquel o aquella que presenta un desempeño escolar significativamente distinto, respecto a sus compañeros de grupo, por lo que requiere que se incorporen a su proceso educativo diversos recursos, con el fin de lograr su participación y apren­dizaje, y alcanzar así los propósitos establecidos; estos recursos pueden ser: profesionales, materiales, arquitectónicos y curriculares.  </a:t>
            </a:r>
            <a:endParaRPr lang="es-PE" dirty="0" smtClean="0"/>
          </a:p>
          <a:p>
            <a:r>
              <a:rPr lang="es-PE" dirty="0"/>
              <a:t>En este sentido, los alumnos con discapacidad quedan considerados al hablar de la educación inclu­siva, pero esta última no se circunscribe sólo a la atención de estos alumnos, sino al logro de los propósitos educativos pertinentes a ellos. </a:t>
            </a:r>
            <a:r>
              <a:rPr lang="es-CO" dirty="0" smtClean="0"/>
              <a:t> </a:t>
            </a:r>
            <a:endParaRPr lang="en-US" dirty="0"/>
          </a:p>
        </p:txBody>
      </p:sp>
      <p:sp>
        <p:nvSpPr>
          <p:cNvPr id="38" name="Text Placeholder 28">
            <a:extLst>
              <a:ext uri="{FF2B5EF4-FFF2-40B4-BE49-F238E27FC236}">
                <a16:creationId xmlns:a16="http://schemas.microsoft.com/office/drawing/2014/main" xmlns="" id="{FCB797DF-A438-244B-B34C-CCF348A4370E}"/>
              </a:ext>
            </a:extLst>
          </p:cNvPr>
          <p:cNvSpPr txBox="1">
            <a:spLocks/>
          </p:cNvSpPr>
          <p:nvPr/>
        </p:nvSpPr>
        <p:spPr>
          <a:xfrm>
            <a:off x="5933002" y="21499908"/>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39" name="Text Placeholder 28">
            <a:extLst>
              <a:ext uri="{FF2B5EF4-FFF2-40B4-BE49-F238E27FC236}">
                <a16:creationId xmlns:a16="http://schemas.microsoft.com/office/drawing/2014/main" xmlns="" id="{FCB797DF-A438-244B-B34C-CCF348A4370E}"/>
              </a:ext>
            </a:extLst>
          </p:cNvPr>
          <p:cNvSpPr txBox="1">
            <a:spLocks/>
          </p:cNvSpPr>
          <p:nvPr/>
        </p:nvSpPr>
        <p:spPr>
          <a:xfrm>
            <a:off x="10219013" y="26027834"/>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b="1" dirty="0" smtClean="0">
                <a:solidFill>
                  <a:srgbClr val="002060"/>
                </a:solidFill>
              </a:rPr>
              <a:t>AGRADECIMIENTOS</a:t>
            </a:r>
            <a:endParaRPr lang="en-US" b="1" dirty="0">
              <a:solidFill>
                <a:srgbClr val="002060"/>
              </a:solidFill>
            </a:endParaRPr>
          </a:p>
        </p:txBody>
      </p:sp>
      <p:sp>
        <p:nvSpPr>
          <p:cNvPr id="40" name="Rectángulo 39"/>
          <p:cNvSpPr/>
          <p:nvPr/>
        </p:nvSpPr>
        <p:spPr>
          <a:xfrm>
            <a:off x="1181100" y="10663141"/>
            <a:ext cx="19667219"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646990" y="14467503"/>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42" name="Rectángulo 41"/>
          <p:cNvSpPr/>
          <p:nvPr/>
        </p:nvSpPr>
        <p:spPr>
          <a:xfrm>
            <a:off x="1181100" y="14180587"/>
            <a:ext cx="19667219"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646990" y="18505302"/>
            <a:ext cx="18665905" cy="1618840"/>
          </a:xfrm>
          <a:prstGeom prst="rect">
            <a:avLst/>
          </a:prstGeom>
        </p:spPr>
        <p:txBody>
          <a:bodyPr vert="horz" lIns="91440" tIns="45720" rIns="91440" bIns="45720" rtlCol="0">
            <a:normAutofit fontScale="40000" lnSpcReduction="2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lvl="0" algn="just"/>
            <a:r>
              <a:rPr lang="es-ES" sz="3200" dirty="0"/>
              <a:t>El material que se ofrece, es coherente para la finalidad del Modelo de la Escuela Primaria Cubana y de los aspectos del tercer perfeccionamiento de este nivel de enseñanza, y permite identificar las líneas de acciones pedagógicas pertinentes, de acuerdo al contexto donde se desempeñan nuestros docentes.</a:t>
            </a:r>
          </a:p>
          <a:p>
            <a:pPr lvl="0" algn="just"/>
            <a:r>
              <a:rPr lang="es-ES" sz="3200" dirty="0"/>
              <a:t>Coadyuva a la preparación metodológica desde el Colectivo Zonal, donde intervienen los directivos, maestros y especialistas, lo que permite el seguimiento, tratamiento y compensación a las diferentes discapacidades de los niños y niñas de la escuela multigrado. </a:t>
            </a:r>
          </a:p>
          <a:p>
            <a:pPr lvl="0" algn="just"/>
            <a:r>
              <a:rPr lang="es-ES" sz="3200" dirty="0"/>
              <a:t>Conduce a un cambio favorable en el rol profesional de los maestros y directivos, con relación a la atención a la diversidad de los niños y niñas con necesidades educativas especiales, asociada a discapacidades en el contexto de la escuela multigrado, lo que </a:t>
            </a:r>
            <a:r>
              <a:rPr lang="es-ES" sz="3200" dirty="0" err="1"/>
              <a:t>contribuyea</a:t>
            </a:r>
            <a:r>
              <a:rPr lang="es-ES" sz="3200" dirty="0"/>
              <a:t> elevar la calidad en este contexto. </a:t>
            </a:r>
          </a:p>
          <a:p>
            <a:pPr algn="l"/>
            <a:endParaRPr lang="en-US" sz="3200" dirty="0"/>
          </a:p>
        </p:txBody>
      </p:sp>
      <p:sp>
        <p:nvSpPr>
          <p:cNvPr id="44" name="Rectángulo 43"/>
          <p:cNvSpPr/>
          <p:nvPr/>
        </p:nvSpPr>
        <p:spPr>
          <a:xfrm>
            <a:off x="1181100" y="18218386"/>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646990" y="22697193"/>
            <a:ext cx="18665905" cy="2723127"/>
          </a:xfrm>
          <a:prstGeom prst="rect">
            <a:avLst/>
          </a:prstGeom>
        </p:spPr>
        <p:txBody>
          <a:bodyPr vert="horz" lIns="91440" tIns="45720" rIns="91440" bIns="45720" rtlCol="0">
            <a:normAutofit fontScale="40000" lnSpcReduction="2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lvl="0"/>
            <a:r>
              <a:rPr lang="es-ES" sz="3200" dirty="0" err="1"/>
              <a:t>Boix</a:t>
            </a:r>
            <a:r>
              <a:rPr lang="es-ES" sz="3200" dirty="0"/>
              <a:t>, R. (2011). ¿Qué queda de la escuela rural? Algunas reflexiones sobre la realidad pedagógica del aula multigrado. Revista de currículo y formación del profesorado 15, (2), pp.13-23. Disponible en </a:t>
            </a:r>
            <a:r>
              <a:rPr lang="es-ES" sz="3200" u="sng" dirty="0">
                <a:hlinkClick r:id="rId3"/>
              </a:rPr>
              <a:t>http://www.ugr.es/~recfpro/rev152ART1.pdf.No.2</a:t>
            </a:r>
            <a:r>
              <a:rPr lang="es-ES" sz="3200" dirty="0"/>
              <a:t>. </a:t>
            </a:r>
            <a:r>
              <a:rPr lang="es-MX" sz="3200" dirty="0"/>
              <a:t>[Consultado 18 de octubre de 2020].</a:t>
            </a:r>
            <a:endParaRPr lang="es-ES" sz="3200" dirty="0"/>
          </a:p>
          <a:p>
            <a:pPr lvl="0" algn="just"/>
            <a:r>
              <a:rPr lang="es-ES" sz="3200" dirty="0" err="1"/>
              <a:t>Gayle</a:t>
            </a:r>
            <a:r>
              <a:rPr lang="es-ES" sz="3200" dirty="0"/>
              <a:t>, A. (2001). De la conceptualización del currículo a la práctica escolar. Tomado en Convocados por la diversidad. Editorial Pueblo y Educación. La Habana. </a:t>
            </a:r>
          </a:p>
          <a:p>
            <a:pPr lvl="0" algn="just"/>
            <a:r>
              <a:rPr lang="es-ES" sz="3200" dirty="0"/>
              <a:t>Leyva Fuentes, M. y Maricela Barreda García (s/a). Precisiones para la atención educativa a educandos primarios con necesidades educativas especiales asociadas o no a discapacidades. Material en soporte digital del </a:t>
            </a:r>
            <a:r>
              <a:rPr lang="es-PE" sz="3200" dirty="0"/>
              <a:t>ICCP-CELAEE. La Habana.</a:t>
            </a:r>
            <a:endParaRPr lang="es-ES" sz="3200" dirty="0"/>
          </a:p>
          <a:p>
            <a:pPr lvl="0" algn="just"/>
            <a:r>
              <a:rPr lang="es-ES" sz="3200" dirty="0"/>
              <a:t>Navarro, S. (2007). Manual de Orientaciones. Ministerio de Educación MINED. HADICAP internacional. Ciudad de la Habana. Cuba.</a:t>
            </a:r>
          </a:p>
          <a:p>
            <a:pPr lvl="0" algn="just"/>
            <a:r>
              <a:rPr lang="es-ES" sz="3200" dirty="0"/>
              <a:t>ONU. (2016). Agenda 2030 y los Objetivos de Desarrollo Sostenible. Una oportunidad para América Latina y el Caribe. CEPAL. Publicación de las Naciones Unidas.</a:t>
            </a:r>
          </a:p>
          <a:p>
            <a:pPr lvl="0" algn="just"/>
            <a:r>
              <a:rPr lang="es-MX" sz="3200" dirty="0"/>
              <a:t>Sánchez, M. R. y coautores. (2019). Plan de Estudio de la Educación Primaria Cuba. Editorial Pueblo y Educación.</a:t>
            </a:r>
            <a:endParaRPr lang="es-ES" sz="3200" dirty="0"/>
          </a:p>
          <a:p>
            <a:pPr algn="l"/>
            <a:endParaRPr lang="en-US" sz="3200" dirty="0"/>
          </a:p>
        </p:txBody>
      </p:sp>
      <p:sp>
        <p:nvSpPr>
          <p:cNvPr id="46" name="Rectángulo 45"/>
          <p:cNvSpPr/>
          <p:nvPr/>
        </p:nvSpPr>
        <p:spPr>
          <a:xfrm>
            <a:off x="1181100" y="22410277"/>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xmlns="" id="{FCB797DF-A438-244B-B34C-CCF348A4370E}"/>
              </a:ext>
            </a:extLst>
          </p:cNvPr>
          <p:cNvSpPr txBox="1">
            <a:spLocks/>
          </p:cNvSpPr>
          <p:nvPr/>
        </p:nvSpPr>
        <p:spPr>
          <a:xfrm>
            <a:off x="5933001" y="1729835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a16="http://schemas.microsoft.com/office/drawing/2014/main" xmlns="" id="{FCB797DF-A438-244B-B34C-CCF348A4370E}"/>
              </a:ext>
            </a:extLst>
          </p:cNvPr>
          <p:cNvSpPr txBox="1">
            <a:spLocks/>
          </p:cNvSpPr>
          <p:nvPr/>
        </p:nvSpPr>
        <p:spPr>
          <a:xfrm>
            <a:off x="5933001" y="13265386"/>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4" name="Subtítulo 2"/>
          <p:cNvSpPr txBox="1">
            <a:spLocks/>
          </p:cNvSpPr>
          <p:nvPr/>
        </p:nvSpPr>
        <p:spPr>
          <a:xfrm>
            <a:off x="1181100" y="26675947"/>
            <a:ext cx="1913179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r>
              <a:rPr lang="en-US" sz="2800" dirty="0" smtClean="0"/>
              <a:t>Gracias a </a:t>
            </a:r>
            <a:r>
              <a:rPr lang="en-US" sz="2800" smtClean="0"/>
              <a:t>todos</a:t>
            </a:r>
            <a:endParaRPr lang="en-US" sz="2800" dirty="0"/>
          </a:p>
        </p:txBody>
      </p:sp>
    </p:spTree>
    <p:extLst>
      <p:ext uri="{BB962C8B-B14F-4D97-AF65-F5344CB8AC3E}">
        <p14:creationId xmlns:p14="http://schemas.microsoft.com/office/powerpoint/2010/main"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TotalTime>
  <Words>949</Words>
  <Application>Microsoft Office PowerPoint</Application>
  <PresentationFormat>Personalizado</PresentationFormat>
  <Paragraphs>25</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IX TALLER INTERNACIONAL SOBRE LA FORMACIÓN UNIVERSITARIA DE PROFESIONALES DE LA EDUCACIÓN.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ALEXIS</cp:lastModifiedBy>
  <cp:revision>8</cp:revision>
  <dcterms:created xsi:type="dcterms:W3CDTF">2021-12-21T16:45:31Z</dcterms:created>
  <dcterms:modified xsi:type="dcterms:W3CDTF">2022-01-24T13:06:32Z</dcterms:modified>
</cp:coreProperties>
</file>