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4660"/>
  </p:normalViewPr>
  <p:slideViewPr>
    <p:cSldViewPr snapToGrid="0">
      <p:cViewPr>
        <p:scale>
          <a:sx n="29" d="100"/>
          <a:sy n="29" d="100"/>
        </p:scale>
        <p:origin x="1356" y="-2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laviben95@gmail.com" TargetMode="External"/><Relationship Id="rId2" Type="http://schemas.openxmlformats.org/officeDocument/2006/relationships/hyperlink" Target="mailto:ismary.lara@umcc.c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46990" y="2675415"/>
            <a:ext cx="18665906" cy="1725240"/>
          </a:xfrm>
        </p:spPr>
        <p:txBody>
          <a:bodyPr>
            <a:noAutofit/>
          </a:bodyPr>
          <a:lstStyle/>
          <a:p>
            <a:pPr fontAlgn="base"/>
            <a:r>
              <a:rPr lang="es-ES" sz="2800" dirty="0">
                <a:latin typeface="Arial" panose="020B0604020202020204" pitchFamily="34" charset="0"/>
                <a:cs typeface="Arial" panose="020B0604020202020204" pitchFamily="34" charset="0"/>
              </a:rPr>
              <a:t>IX Taller Internacional sobre la Formación Universitaria de Profesionales de la Educación.</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s-AR" sz="2800" dirty="0">
                <a:latin typeface="Arial" panose="020B0604020202020204" pitchFamily="34" charset="0"/>
                <a:cs typeface="Arial" panose="020B0604020202020204" pitchFamily="34" charset="0"/>
              </a:rPr>
              <a:t>Título: RESULTADOS DEL PROYECTO SOLUNA EN FUNCIÓN DE LA FORMACIÓN DEL PROFESIONAL DE LA EDUCACIÓN. </a:t>
            </a:r>
            <a:endParaRPr lang="en-US" sz="2800" b="1" dirty="0">
              <a:solidFill>
                <a:srgbClr val="002060"/>
              </a:solidFill>
              <a:latin typeface="Arial" panose="020B0604020202020204" pitchFamily="34" charset="0"/>
              <a:cs typeface="Arial" panose="020B0604020202020204" pitchFamily="34" charset="0"/>
            </a:endParaRPr>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175827" y="8620668"/>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endParaRPr lang="en-US" sz="54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1" y="21826280"/>
            <a:ext cx="10093883" cy="1681678"/>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rot="10800000" flipV="1">
            <a:off x="10219013" y="29747182"/>
            <a:ext cx="10093882" cy="3645591"/>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385888" y="6968011"/>
            <a:ext cx="19922469"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191866" y="13331005"/>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385888" y="21047528"/>
            <a:ext cx="18927008" cy="1284393"/>
          </a:xfrm>
          <a:prstGeom prst="rect">
            <a:avLst/>
          </a:prstGeom>
        </p:spPr>
        <p:txBody>
          <a:bodyPr vert="horz" lIns="91440" tIns="45720" rIns="91440" bIns="45720" rtlCol="0">
            <a:normAutofit fontScale="8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AR" sz="2400" dirty="0">
                <a:latin typeface="Arial" panose="020B0604020202020204" pitchFamily="34" charset="0"/>
                <a:cs typeface="Arial" panose="020B0604020202020204" pitchFamily="34" charset="0"/>
              </a:rPr>
              <a:t>La profesionalización es un </a:t>
            </a:r>
            <a:r>
              <a:rPr lang="es-ES" sz="2400" dirty="0">
                <a:latin typeface="Arial" panose="020B0604020202020204" pitchFamily="34" charset="0"/>
                <a:cs typeface="Arial" panose="020B0604020202020204" pitchFamily="34" charset="0"/>
              </a:rPr>
              <a:t>proceso que abarca tanto la etapa de pregrado como la de postgrado, formación inicial y continua, ambas son significativas, esta implica la transformación consciente de los sujetos para su desempeño profesional de acuerdo a las exigencias del desarrollo económico social equitativo y sostenible, que exige el contexto histórico cultural actual, por tanto, permite la construcción y reconstrucción del saber sobre la educación con enfoque de géneros y derechos, perfeccionando el desempeño. Se valora positiva </a:t>
            </a:r>
            <a:r>
              <a:rPr lang="es-AR" sz="2400" dirty="0">
                <a:latin typeface="Arial" panose="020B0604020202020204" pitchFamily="34" charset="0"/>
                <a:cs typeface="Arial" panose="020B0604020202020204" pitchFamily="34" charset="0"/>
              </a:rPr>
              <a:t>la inserción de estos contenidos en los diferentes Programas diseñados y aplicados, avalado por un grupo de indicadores que lo demuestran. </a:t>
            </a:r>
            <a:endParaRPr lang="en-US" sz="2400" dirty="0">
              <a:latin typeface="Arial" panose="020B0604020202020204" pitchFamily="34" charset="0"/>
              <a:cs typeface="Arial" panose="020B0604020202020204" pitchFamily="34" charset="0"/>
            </a:endParaRPr>
          </a:p>
        </p:txBody>
      </p:sp>
      <p:sp>
        <p:nvSpPr>
          <p:cNvPr id="44" name="Rectángulo 43"/>
          <p:cNvSpPr/>
          <p:nvPr/>
        </p:nvSpPr>
        <p:spPr>
          <a:xfrm>
            <a:off x="1270864" y="20541887"/>
            <a:ext cx="19013988" cy="18784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1980069"/>
            <a:ext cx="18665905" cy="1012991"/>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191866" y="23718530"/>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20492491"/>
            <a:ext cx="10093882" cy="555037"/>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0750200"/>
            <a:ext cx="10093882" cy="44944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6176211" y="6365553"/>
            <a:ext cx="9850672" cy="238869"/>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rot="10800000" flipV="1">
            <a:off x="1181100" y="31692714"/>
            <a:ext cx="19142561" cy="48774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AR" sz="2800" dirty="0" smtClean="0"/>
              <a:t>A todas las personas que contribuyeron a nuestras investigaciones</a:t>
            </a:r>
            <a:endParaRPr lang="en-US" sz="2800" dirty="0"/>
          </a:p>
        </p:txBody>
      </p:sp>
      <p:sp>
        <p:nvSpPr>
          <p:cNvPr id="4" name="Rectangle 3"/>
          <p:cNvSpPr/>
          <p:nvPr/>
        </p:nvSpPr>
        <p:spPr>
          <a:xfrm>
            <a:off x="1495226" y="4358407"/>
            <a:ext cx="19174634" cy="1200329"/>
          </a:xfrm>
          <a:prstGeom prst="rect">
            <a:avLst/>
          </a:prstGeom>
        </p:spPr>
        <p:txBody>
          <a:bodyPr wrap="square">
            <a:spAutoFit/>
          </a:bodyPr>
          <a:lstStyle/>
          <a:p>
            <a:pPr algn="just">
              <a:spcAft>
                <a:spcPts val="0"/>
              </a:spcAft>
            </a:pPr>
            <a:r>
              <a:rPr lang="es-AR" sz="2400" dirty="0">
                <a:latin typeface="Arial" panose="020B0604020202020204" pitchFamily="34" charset="0"/>
                <a:ea typeface="Times New Roman" panose="02020603050405020304" pitchFamily="18" charset="0"/>
                <a:cs typeface="Arial" panose="020B0604020202020204" pitchFamily="34" charset="0"/>
              </a:rPr>
              <a:t>Autoras: Dr. C. </a:t>
            </a:r>
            <a:r>
              <a:rPr lang="es-ES" sz="2400" dirty="0" err="1">
                <a:latin typeface="Arial" panose="020B0604020202020204" pitchFamily="34" charset="0"/>
                <a:ea typeface="Times New Roman" panose="02020603050405020304" pitchFamily="18" charset="0"/>
                <a:cs typeface="Arial" panose="020B0604020202020204" pitchFamily="34" charset="0"/>
              </a:rPr>
              <a:t>Ismary</a:t>
            </a:r>
            <a:r>
              <a:rPr lang="es-ES" sz="2400" dirty="0">
                <a:latin typeface="Arial" panose="020B0604020202020204" pitchFamily="34" charset="0"/>
                <a:ea typeface="Times New Roman" panose="02020603050405020304" pitchFamily="18" charset="0"/>
                <a:cs typeface="Arial" panose="020B0604020202020204" pitchFamily="34" charset="0"/>
              </a:rPr>
              <a:t> Lara Espina. </a:t>
            </a:r>
            <a:r>
              <a:rPr lang="es-ES" sz="2400" dirty="0" err="1">
                <a:latin typeface="Arial" panose="020B0604020202020204" pitchFamily="34" charset="0"/>
                <a:ea typeface="Times New Roman" panose="02020603050405020304" pitchFamily="18" charset="0"/>
                <a:cs typeface="Arial" panose="020B0604020202020204" pitchFamily="34" charset="0"/>
              </a:rPr>
              <a:t>MS.c</a:t>
            </a:r>
            <a:r>
              <a:rPr lang="es-ES" sz="2400" dirty="0">
                <a:latin typeface="Arial" panose="020B0604020202020204" pitchFamily="34" charset="0"/>
                <a:ea typeface="Times New Roman" panose="02020603050405020304" pitchFamily="18" charset="0"/>
                <a:cs typeface="Arial" panose="020B0604020202020204" pitchFamily="34" charset="0"/>
              </a:rPr>
              <a:t>. Prof. Titular. Universidad de Matanzas. Cuba. e-mail: </a:t>
            </a:r>
            <a:r>
              <a:rPr lang="es-ES" sz="2400" u="sng" dirty="0">
                <a:solidFill>
                  <a:srgbClr val="0563C1"/>
                </a:solidFill>
                <a:latin typeface="Arial" panose="020B0604020202020204" pitchFamily="34" charset="0"/>
                <a:ea typeface="Times New Roman" panose="02020603050405020304" pitchFamily="18" charset="0"/>
                <a:cs typeface="Arial" panose="020B0604020202020204" pitchFamily="34" charset="0"/>
                <a:hlinkClick r:id="rId2"/>
              </a:rPr>
              <a:t>ismary.lara@umcc.cu</a:t>
            </a:r>
            <a:r>
              <a:rPr lang="es-ES" sz="2400" u="sng" dirty="0">
                <a:solidFill>
                  <a:srgbClr val="0563C1"/>
                </a:solidFill>
                <a:latin typeface="Arial" panose="020B0604020202020204" pitchFamily="34" charset="0"/>
                <a:ea typeface="Times New Roman" panose="02020603050405020304" pitchFamily="18" charset="0"/>
                <a:cs typeface="Arial" panose="020B0604020202020204" pitchFamily="34" charset="0"/>
              </a:rPr>
              <a:t> .</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r>
              <a:rPr lang="es-ES" sz="2400" dirty="0">
                <a:latin typeface="Arial" panose="020B0604020202020204" pitchFamily="34" charset="0"/>
                <a:ea typeface="Times New Roman" panose="02020603050405020304" pitchFamily="18" charset="0"/>
                <a:cs typeface="Arial" panose="020B0604020202020204" pitchFamily="34" charset="0"/>
              </a:rPr>
              <a:t>Ana Flavia Bennett Escalona. Prof. Instructor. Universidad de Matanzas. Cuba. e-mail: </a:t>
            </a:r>
            <a:r>
              <a:rPr lang="es-ES" sz="2400" u="sng" dirty="0">
                <a:solidFill>
                  <a:srgbClr val="0563C1"/>
                </a:solidFill>
                <a:latin typeface="Arial" panose="020B0604020202020204" pitchFamily="34" charset="0"/>
                <a:ea typeface="Times New Roman" panose="02020603050405020304" pitchFamily="18" charset="0"/>
                <a:cs typeface="Arial" panose="020B0604020202020204" pitchFamily="34" charset="0"/>
                <a:hlinkClick r:id="rId3"/>
              </a:rPr>
              <a:t>flaviben95@gmail.com</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r>
              <a:rPr lang="es-ES" sz="2400" u="sng" dirty="0" err="1">
                <a:solidFill>
                  <a:srgbClr val="0563C1"/>
                </a:solidFill>
                <a:latin typeface="Arial" panose="020B0604020202020204" pitchFamily="34" charset="0"/>
                <a:ea typeface="Times New Roman" panose="02020603050405020304" pitchFamily="18" charset="0"/>
                <a:cs typeface="Arial" panose="020B0604020202020204" pitchFamily="34" charset="0"/>
              </a:rPr>
              <a:t>Yalenis</a:t>
            </a:r>
            <a:r>
              <a:rPr lang="es-ES" sz="2400" u="sng" dirty="0">
                <a:solidFill>
                  <a:srgbClr val="0563C1"/>
                </a:solidFill>
                <a:latin typeface="Arial" panose="020B0604020202020204" pitchFamily="34" charset="0"/>
                <a:ea typeface="Times New Roman" panose="02020603050405020304" pitchFamily="18" charset="0"/>
                <a:cs typeface="Arial" panose="020B0604020202020204" pitchFamily="34" charset="0"/>
              </a:rPr>
              <a:t> Velazco Fajardo. MS. c. Prof. Asistente. Universidad de Ciencias Médicas de Matanzas. Cuba. </a:t>
            </a:r>
            <a:r>
              <a:rPr lang="es-ES" sz="2400" u="sng" dirty="0" smtClean="0">
                <a:solidFill>
                  <a:srgbClr val="0563C1"/>
                </a:solidFill>
                <a:latin typeface="Arial" panose="020B0604020202020204" pitchFamily="34" charset="0"/>
                <a:ea typeface="Times New Roman" panose="02020603050405020304" pitchFamily="18" charset="0"/>
                <a:cs typeface="Arial" panose="020B0604020202020204" pitchFamily="34" charset="0"/>
              </a:rPr>
              <a:t>e-mail</a:t>
            </a:r>
            <a:r>
              <a:rPr lang="es-ES" sz="2400" u="sng" dirty="0">
                <a:solidFill>
                  <a:srgbClr val="0563C1"/>
                </a:solidFill>
                <a:latin typeface="Arial" panose="020B0604020202020204" pitchFamily="34" charset="0"/>
                <a:ea typeface="Times New Roman" panose="02020603050405020304" pitchFamily="18" charset="0"/>
                <a:cs typeface="Arial" panose="020B0604020202020204" pitchFamily="34" charset="0"/>
              </a:rPr>
              <a:t>: yalenis.velazco@gmail.com</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1270863" y="6918382"/>
            <a:ext cx="19661367" cy="3477875"/>
          </a:xfrm>
          <a:prstGeom prst="rect">
            <a:avLst/>
          </a:prstGeom>
        </p:spPr>
        <p:txBody>
          <a:bodyPr wrap="square">
            <a:spAutoFit/>
          </a:bodyPr>
          <a:lstStyle/>
          <a:p>
            <a:pPr marL="180340" marR="179705" algn="just">
              <a:spcAft>
                <a:spcPts val="600"/>
              </a:spcAft>
            </a:pPr>
            <a:r>
              <a:rPr lang="es-ES" sz="2000" dirty="0" smtClean="0">
                <a:latin typeface="Arial" panose="020B0604020202020204" pitchFamily="34" charset="0"/>
                <a:ea typeface="Calibri" panose="020F0502020204030204" pitchFamily="34" charset="0"/>
                <a:cs typeface="Times New Roman" panose="02020603050405020304" pitchFamily="18" charset="0"/>
              </a:rPr>
              <a:t>En la formación continua </a:t>
            </a:r>
            <a:r>
              <a:rPr lang="es-ES" sz="2000" dirty="0">
                <a:latin typeface="Arial" panose="020B0604020202020204" pitchFamily="34" charset="0"/>
                <a:ea typeface="Calibri" panose="020F0502020204030204" pitchFamily="34" charset="0"/>
                <a:cs typeface="Times New Roman" panose="02020603050405020304" pitchFamily="18" charset="0"/>
              </a:rPr>
              <a:t>el </a:t>
            </a:r>
            <a:r>
              <a:rPr lang="es-ES" sz="2000" dirty="0" smtClean="0">
                <a:latin typeface="Arial" panose="020B0604020202020204" pitchFamily="34" charset="0"/>
                <a:ea typeface="Calibri" panose="020F0502020204030204" pitchFamily="34" charset="0"/>
                <a:cs typeface="Times New Roman" panose="02020603050405020304" pitchFamily="18" charset="0"/>
              </a:rPr>
              <a:t>profesorado tiene </a:t>
            </a:r>
            <a:r>
              <a:rPr lang="es-ES" sz="2000" dirty="0">
                <a:latin typeface="Arial" panose="020B0604020202020204" pitchFamily="34" charset="0"/>
                <a:ea typeface="Calibri" panose="020F0502020204030204" pitchFamily="34" charset="0"/>
                <a:cs typeface="Times New Roman" panose="02020603050405020304" pitchFamily="18" charset="0"/>
              </a:rPr>
              <a:t>que actualizar y perfeccionar sus conocimientos y </a:t>
            </a:r>
            <a:r>
              <a:rPr lang="es-ES" sz="2000" dirty="0" smtClean="0">
                <a:latin typeface="Arial" panose="020B0604020202020204" pitchFamily="34" charset="0"/>
                <a:ea typeface="Calibri" panose="020F0502020204030204" pitchFamily="34" charset="0"/>
                <a:cs typeface="Times New Roman" panose="02020603050405020304" pitchFamily="18" charset="0"/>
              </a:rPr>
              <a:t>técnicas.</a:t>
            </a:r>
            <a:r>
              <a:rPr lang="en-US" sz="2000" dirty="0" smtClean="0">
                <a:latin typeface="Calibri" panose="020F0502020204030204" pitchFamily="34" charset="0"/>
                <a:ea typeface="Calibri" panose="020F0502020204030204" pitchFamily="34" charset="0"/>
                <a:cs typeface="Times New Roman" panose="02020603050405020304" pitchFamily="18" charset="0"/>
              </a:rPr>
              <a:t> </a:t>
            </a:r>
            <a:r>
              <a:rPr lang="es-AR" sz="2000" dirty="0" smtClean="0">
                <a:latin typeface="Arial" panose="020B0604020202020204" pitchFamily="34" charset="0"/>
                <a:ea typeface="Times New Roman" panose="02020603050405020304" pitchFamily="18" charset="0"/>
              </a:rPr>
              <a:t>El </a:t>
            </a:r>
            <a:r>
              <a:rPr lang="es-AR" sz="2000" dirty="0">
                <a:latin typeface="Arial" panose="020B0604020202020204" pitchFamily="34" charset="0"/>
                <a:ea typeface="Times New Roman" panose="02020603050405020304" pitchFamily="18" charset="0"/>
              </a:rPr>
              <a:t>proyecto SOLUNA en las investigaciones realizadas detectan un grupo de dificultades que entorpecen la formación del profesional de la Educación, estas son: </a:t>
            </a:r>
            <a:r>
              <a:rPr lang="es-ES" sz="2000" dirty="0">
                <a:latin typeface="Arial" panose="020B0604020202020204" pitchFamily="34" charset="0"/>
                <a:ea typeface="ArialMT"/>
              </a:rPr>
              <a:t>poco desarrollo de habilidades que permitan vincular los conocimientos sobre la educación con enfoque de géneros a las prácticas educativas; </a:t>
            </a:r>
            <a:r>
              <a:rPr lang="es-ES" sz="2000" dirty="0" smtClean="0">
                <a:latin typeface="Arial" panose="020B0604020202020204" pitchFamily="34" charset="0"/>
                <a:ea typeface="ArialMT"/>
              </a:rPr>
              <a:t>e</a:t>
            </a:r>
            <a:r>
              <a:rPr lang="es-ES" sz="2000" dirty="0" smtClean="0">
                <a:solidFill>
                  <a:srgbClr val="000000"/>
                </a:solidFill>
                <a:latin typeface="Arial" panose="020B0604020202020204" pitchFamily="34" charset="0"/>
                <a:ea typeface="Times New Roman" panose="02020603050405020304" pitchFamily="18" charset="0"/>
              </a:rPr>
              <a:t>scaso </a:t>
            </a:r>
            <a:r>
              <a:rPr lang="es-ES" sz="2000" dirty="0">
                <a:solidFill>
                  <a:srgbClr val="000000"/>
                </a:solidFill>
                <a:latin typeface="Arial" panose="020B0604020202020204" pitchFamily="34" charset="0"/>
                <a:ea typeface="Times New Roman" panose="02020603050405020304" pitchFamily="18" charset="0"/>
              </a:rPr>
              <a:t>aprovechamiento de las potencialidades curriculares en las diferentes carreras para insertar y dialogar sobre los contenidos de educación integral de la sexualidad; </a:t>
            </a:r>
            <a:r>
              <a:rPr lang="es-ES" sz="2000" dirty="0" smtClean="0">
                <a:solidFill>
                  <a:srgbClr val="000000"/>
                </a:solidFill>
                <a:latin typeface="Arial" panose="020B0604020202020204" pitchFamily="34" charset="0"/>
                <a:ea typeface="Times New Roman" panose="02020603050405020304" pitchFamily="18" charset="0"/>
              </a:rPr>
              <a:t>inadecuada </a:t>
            </a:r>
            <a:r>
              <a:rPr lang="es-ES" sz="2000" dirty="0">
                <a:solidFill>
                  <a:srgbClr val="000000"/>
                </a:solidFill>
                <a:latin typeface="Arial" panose="020B0604020202020204" pitchFamily="34" charset="0"/>
                <a:ea typeface="Times New Roman" panose="02020603050405020304" pitchFamily="18" charset="0"/>
              </a:rPr>
              <a:t>concepción e implementación de la estrategia curricular de educación para la salud y la sexualidad con enfoque de géneros y derechos en los diferentes niveles educativos; </a:t>
            </a:r>
            <a:r>
              <a:rPr lang="es-ES" sz="2000" dirty="0" smtClean="0">
                <a:solidFill>
                  <a:srgbClr val="000000"/>
                </a:solidFill>
                <a:latin typeface="Arial" panose="020B0604020202020204" pitchFamily="34" charset="0"/>
                <a:ea typeface="Times New Roman" panose="02020603050405020304" pitchFamily="18" charset="0"/>
              </a:rPr>
              <a:t>imprecisiones </a:t>
            </a:r>
            <a:r>
              <a:rPr lang="es-ES" sz="2000" dirty="0">
                <a:solidFill>
                  <a:srgbClr val="000000"/>
                </a:solidFill>
                <a:latin typeface="Arial" panose="020B0604020202020204" pitchFamily="34" charset="0"/>
                <a:ea typeface="Times New Roman" panose="02020603050405020304" pitchFamily="18" charset="0"/>
              </a:rPr>
              <a:t>en las indicaciones metodológicas sobre los métodos y procedimientos que se sugieren, así como el sistema de tareas que podrían propiciar un aprendizaje activo, autónomo y colaborativo sobre contenidos </a:t>
            </a:r>
            <a:r>
              <a:rPr lang="es-ES" sz="2000" dirty="0" smtClean="0">
                <a:solidFill>
                  <a:srgbClr val="000000"/>
                </a:solidFill>
                <a:latin typeface="Arial" panose="020B0604020202020204" pitchFamily="34" charset="0"/>
                <a:ea typeface="Times New Roman" panose="02020603050405020304" pitchFamily="18" charset="0"/>
              </a:rPr>
              <a:t>sexuales; i</a:t>
            </a:r>
            <a:r>
              <a:rPr lang="es-ES" sz="2000" dirty="0" smtClean="0">
                <a:latin typeface="Arial" panose="020B0604020202020204" pitchFamily="34" charset="0"/>
                <a:ea typeface="ArialMT"/>
                <a:cs typeface="Times New Roman" panose="02020603050405020304" pitchFamily="18" charset="0"/>
              </a:rPr>
              <a:t>nadecuada </a:t>
            </a:r>
            <a:r>
              <a:rPr lang="es-ES" sz="2000" dirty="0">
                <a:latin typeface="Arial" panose="020B0604020202020204" pitchFamily="34" charset="0"/>
                <a:ea typeface="ArialMT"/>
                <a:cs typeface="Times New Roman" panose="02020603050405020304" pitchFamily="18" charset="0"/>
              </a:rPr>
              <a:t>formulación de la definición de género, equiparándolo a sexo o reduciéndolo a lo femenino y lo masculino; </a:t>
            </a:r>
            <a:r>
              <a:rPr lang="es-ES" sz="2000" dirty="0" smtClean="0">
                <a:latin typeface="Arial" panose="020B0604020202020204" pitchFamily="34" charset="0"/>
                <a:ea typeface="ArialMT"/>
                <a:cs typeface="Times New Roman" panose="02020603050405020304" pitchFamily="18" charset="0"/>
              </a:rPr>
              <a:t>escasos </a:t>
            </a:r>
            <a:r>
              <a:rPr lang="es-ES" sz="2000" dirty="0">
                <a:latin typeface="Arial" panose="020B0604020202020204" pitchFamily="34" charset="0"/>
                <a:ea typeface="ArialMT"/>
                <a:cs typeface="Times New Roman" panose="02020603050405020304" pitchFamily="18" charset="0"/>
              </a:rPr>
              <a:t>argumentos sobre la importancia del enfoque de género en la sostenibilidad económica del país; </a:t>
            </a:r>
            <a:r>
              <a:rPr lang="es-ES" sz="2000" dirty="0" smtClean="0">
                <a:latin typeface="Arial" panose="020B0604020202020204" pitchFamily="34" charset="0"/>
                <a:ea typeface="ArialMT"/>
                <a:cs typeface="Times New Roman" panose="02020603050405020304" pitchFamily="18" charset="0"/>
              </a:rPr>
              <a:t>insuficiente </a:t>
            </a:r>
            <a:r>
              <a:rPr lang="es-ES" sz="2000" dirty="0">
                <a:latin typeface="Arial" panose="020B0604020202020204" pitchFamily="34" charset="0"/>
                <a:ea typeface="ArialMT"/>
                <a:cs typeface="Times New Roman" panose="02020603050405020304" pitchFamily="18" charset="0"/>
              </a:rPr>
              <a:t>análisis sobre la repercusión de la inequidad de género en la salud, en la economía, en el desarrollo social; </a:t>
            </a:r>
            <a:r>
              <a:rPr lang="es-ES" sz="2000" dirty="0" smtClean="0">
                <a:latin typeface="Arial" panose="020B0604020202020204" pitchFamily="34" charset="0"/>
                <a:ea typeface="ArialMT"/>
                <a:cs typeface="Times New Roman" panose="02020603050405020304" pitchFamily="18" charset="0"/>
              </a:rPr>
              <a:t>exiguos </a:t>
            </a:r>
            <a:r>
              <a:rPr lang="es-ES" sz="2000" dirty="0">
                <a:latin typeface="Arial" panose="020B0604020202020204" pitchFamily="34" charset="0"/>
                <a:ea typeface="ArialMT"/>
                <a:cs typeface="Times New Roman" panose="02020603050405020304" pitchFamily="18" charset="0"/>
              </a:rPr>
              <a:t>conocimientos sobre los fundamentos jurídicos que respaldan a nivel internacional y nacional el enfoque de géneros.</a:t>
            </a:r>
            <a:r>
              <a:rPr lang="es-E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es-AR" sz="2000" dirty="0" smtClean="0">
                <a:latin typeface="Arial" panose="020B0604020202020204" pitchFamily="34" charset="0"/>
                <a:ea typeface="Calibri" panose="020F0502020204030204" pitchFamily="34" charset="0"/>
                <a:cs typeface="Times New Roman" panose="02020603050405020304" pitchFamily="18" charset="0"/>
              </a:rPr>
              <a:t>El </a:t>
            </a:r>
            <a:r>
              <a:rPr lang="es-AR" sz="2000" dirty="0">
                <a:latin typeface="Arial" panose="020B0604020202020204" pitchFamily="34" charset="0"/>
                <a:ea typeface="Calibri" panose="020F0502020204030204" pitchFamily="34" charset="0"/>
                <a:cs typeface="Times New Roman" panose="02020603050405020304" pitchFamily="18" charset="0"/>
              </a:rPr>
              <a:t>objetivo general es garantizar la formación básica y continua de docentes de educación general y superior, así como del profesional que realiza labor educativa para el desarrollo de la (</a:t>
            </a:r>
            <a:r>
              <a:rPr lang="es-AR" sz="2000" dirty="0" err="1">
                <a:latin typeface="Arial" panose="020B0604020202020204" pitchFamily="34" charset="0"/>
                <a:ea typeface="Calibri" panose="020F0502020204030204" pitchFamily="34" charset="0"/>
                <a:cs typeface="Times New Roman" panose="02020603050405020304" pitchFamily="18" charset="0"/>
              </a:rPr>
              <a:t>EISGyD</a:t>
            </a:r>
            <a:r>
              <a:rPr lang="es-AR" sz="2000" dirty="0" smtClean="0">
                <a:latin typeface="Arial" panose="020B060402020202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101802" y="11410214"/>
            <a:ext cx="19183049" cy="9017853"/>
          </a:xfrm>
          <a:prstGeom prst="rect">
            <a:avLst/>
          </a:prstGeom>
        </p:spPr>
        <p:txBody>
          <a:bodyPr wrap="square">
            <a:spAutoFit/>
          </a:bodyPr>
          <a:lstStyle/>
          <a:p>
            <a:pPr algn="just"/>
            <a:r>
              <a:rPr lang="es-ES" sz="2000" dirty="0">
                <a:latin typeface="Arial" panose="020B0604020202020204" pitchFamily="34" charset="0"/>
                <a:ea typeface="ArialMT"/>
                <a:cs typeface="Arial" panose="020B0604020202020204" pitchFamily="34" charset="0"/>
              </a:rPr>
              <a:t>Los a</a:t>
            </a:r>
            <a:r>
              <a:rPr lang="es-ES" sz="2000" dirty="0">
                <a:latin typeface="Arial" panose="020B0604020202020204" pitchFamily="34" charset="0"/>
                <a:ea typeface="Calibri" panose="020F0502020204030204" pitchFamily="34" charset="0"/>
                <a:cs typeface="Arial" panose="020B0604020202020204" pitchFamily="34" charset="0"/>
              </a:rPr>
              <a:t>portes concretos del trabajo a la transformación de la Educación Superior cubana para contribuir al desarrollo sostenible a la luz de la Agenda 2030 son los siguientes:</a:t>
            </a:r>
            <a:endParaRPr lang="en-US" sz="2000" dirty="0">
              <a:latin typeface="Arial" panose="020B0604020202020204" pitchFamily="34" charset="0"/>
              <a:ea typeface="Calibri" panose="020F0502020204030204" pitchFamily="34" charset="0"/>
              <a:cs typeface="Arial" panose="020B0604020202020204" pitchFamily="34" charset="0"/>
            </a:endParaRPr>
          </a:p>
          <a:p>
            <a:pPr marL="342900" lvl="0" indent="-342900" algn="just">
              <a:buFont typeface="Arial" panose="020B0604020202020204" pitchFamily="34" charset="0"/>
              <a:buAutoNum type="arabicPeriod"/>
            </a:pPr>
            <a:r>
              <a:rPr lang="es-AR" sz="2000" dirty="0">
                <a:latin typeface="Arial" panose="020B0604020202020204" pitchFamily="34" charset="0"/>
                <a:ea typeface="Times New Roman" panose="02020603050405020304" pitchFamily="18" charset="0"/>
                <a:cs typeface="Arial" panose="020B0604020202020204" pitchFamily="34" charset="0"/>
              </a:rPr>
              <a:t>Diseño e implementación de cursos en las </a:t>
            </a:r>
            <a:r>
              <a:rPr lang="es-MX"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estancias y pasantías de profesionales de Chile y México gestionadas por las universidades.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AutoNum type="arabicPeriod"/>
            </a:pPr>
            <a:r>
              <a:rPr lang="es-MX" sz="2000" dirty="0">
                <a:latin typeface="Arial" panose="020B0604020202020204" pitchFamily="34" charset="0"/>
                <a:ea typeface="ArialMT"/>
                <a:cs typeface="Arial" panose="020B0604020202020204" pitchFamily="34" charset="0"/>
              </a:rPr>
              <a:t>Diseño e implementación del c</a:t>
            </a:r>
            <a:r>
              <a:rPr lang="es-MX" sz="2000" dirty="0">
                <a:latin typeface="Arial" panose="020B0604020202020204" pitchFamily="34" charset="0"/>
                <a:ea typeface="Times New Roman" panose="02020603050405020304" pitchFamily="18" charset="0"/>
                <a:cs typeface="Arial" panose="020B0604020202020204" pitchFamily="34" charset="0"/>
              </a:rPr>
              <a:t>urso: Educación con enfoque de géneros de la Maestría en Educación, certificada</a:t>
            </a:r>
            <a:r>
              <a:rPr lang="es-MX" sz="2000" dirty="0" smtClean="0">
                <a:latin typeface="Arial" panose="020B0604020202020204" pitchFamily="34" charset="0"/>
                <a:ea typeface="Times New Roman" panose="02020603050405020304" pitchFamily="18" charset="0"/>
                <a:cs typeface="Arial" panose="020B0604020202020204" pitchFamily="34" charset="0"/>
              </a:rPr>
              <a:t>., en la Universidad de Matanzas.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AutoNum type="arabicPeriod"/>
            </a:pPr>
            <a:r>
              <a:rPr lang="es-MX" sz="2000" dirty="0">
                <a:latin typeface="Arial" panose="020B0604020202020204" pitchFamily="34" charset="0"/>
                <a:ea typeface="ArialMT"/>
                <a:cs typeface="Arial" panose="020B0604020202020204" pitchFamily="34" charset="0"/>
              </a:rPr>
              <a:t>Diseño e implementación de los </a:t>
            </a:r>
            <a:r>
              <a:rPr lang="es-MX"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Cursos de postgrado: Educación con enfoque de géneros; La violencia de género y su prevención; La educación integral de la sexualidad; Promoción y Educación para la salud en las instituciones educativas.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AutoNum type="arabicPeriod"/>
            </a:pPr>
            <a:r>
              <a:rPr lang="es-MX" sz="2000" dirty="0">
                <a:latin typeface="Arial" panose="020B0604020202020204" pitchFamily="34" charset="0"/>
                <a:ea typeface="ArialMT"/>
                <a:cs typeface="Arial" panose="020B0604020202020204" pitchFamily="34" charset="0"/>
              </a:rPr>
              <a:t>Diseño e implementación del Programa de la asignatura: Orientación de la Sexualidad de la Disciplina Orientación Educativa en la Licenciatura en Educación. Pedagogía-Psicología.</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AutoNum type="arabicPeriod"/>
            </a:pPr>
            <a:r>
              <a:rPr lang="es-MX" sz="2000" dirty="0">
                <a:latin typeface="Arial" panose="020B0604020202020204" pitchFamily="34" charset="0"/>
                <a:ea typeface="ArialMT"/>
                <a:cs typeface="Arial" panose="020B0604020202020204" pitchFamily="34" charset="0"/>
              </a:rPr>
              <a:t>Diseño e implementación del </a:t>
            </a:r>
            <a:r>
              <a:rPr lang="es-MX"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Curso optativo: Violencia simbólica de género, en la carrera de Medicina de la Facultad de Ciencias Médicas de Matanzas.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Todos estos programas han sido sometidos al análisis y aprobación de los Consejos Científicos de la Facultad de Educación y de las Universidades de Matanzas y de Ciencias Médicas. Los contenidos que se abordan son los siguientes: </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generalidades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y evolución de la categoría género, diferentes perspectivas científicas, </a:t>
            </a:r>
            <a:r>
              <a:rPr lang="en-US" sz="2000" dirty="0" smtClean="0">
                <a:latin typeface="Arial" panose="020B0604020202020204" pitchFamily="34" charset="0"/>
                <a:ea typeface="Calibri" panose="020F0502020204030204" pitchFamily="34" charset="0"/>
                <a:cs typeface="Arial" panose="020B0604020202020204" pitchFamily="34" charset="0"/>
              </a:rPr>
              <a:t>l</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formación de recursos humanos operadores del derecho en relación con los derechos sexuales y reproductivos respaldados en documentos legales de varios países, </a:t>
            </a:r>
            <a:endParaRPr lang="en-US" sz="2000" dirty="0">
              <a:latin typeface="Arial" panose="020B0604020202020204" pitchFamily="34" charset="0"/>
              <a:ea typeface="Calibri" panose="020F0502020204030204" pitchFamily="34" charset="0"/>
              <a:cs typeface="Arial" panose="020B0604020202020204" pitchFamily="34" charset="0"/>
            </a:endParaRPr>
          </a:p>
          <a:p>
            <a:pPr algn="just"/>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la diversidad sexual desde un enfoque de </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géneros, el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sexismo en las ciencias y en la educación desde cada nivel educativo y cómo implementar este enfoque desde las clases, los contenidos de las asignaturas, los libros de textos, la organización del currículo y de todas las actividades </a:t>
            </a:r>
            <a:r>
              <a:rPr lang="es-ES" sz="2000" dirty="0" err="1">
                <a:solidFill>
                  <a:srgbClr val="000000"/>
                </a:solidFill>
                <a:latin typeface="Arial" panose="020B0604020202020204" pitchFamily="34" charset="0"/>
                <a:ea typeface="Calibri" panose="020F0502020204030204" pitchFamily="34" charset="0"/>
                <a:cs typeface="Arial" panose="020B0604020202020204" pitchFamily="34" charset="0"/>
              </a:rPr>
              <a:t>extradocentes</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 y extraescolares; </a:t>
            </a:r>
            <a:r>
              <a:rPr lang="en-US" sz="2000" dirty="0" smtClean="0">
                <a:latin typeface="Arial" panose="020B0604020202020204" pitchFamily="34" charset="0"/>
                <a:ea typeface="Calibri" panose="020F0502020204030204" pitchFamily="34" charset="0"/>
                <a:cs typeface="Arial" panose="020B0604020202020204" pitchFamily="34" charset="0"/>
              </a:rPr>
              <a:t>l</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maternidad y paternidad en una nueva mirada de las </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familias, a </a:t>
            </a:r>
            <a:r>
              <a:rPr lang="es-ES" sz="2000" dirty="0">
                <a:latin typeface="Arial" panose="020B0604020202020204" pitchFamily="34" charset="0"/>
                <a:ea typeface="Calibri" panose="020F0502020204030204" pitchFamily="34" charset="0"/>
                <a:cs typeface="Arial" panose="020B0604020202020204" pitchFamily="34" charset="0"/>
              </a:rPr>
              <a:t>prevención de la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violenci</a:t>
            </a:r>
            <a:r>
              <a:rPr lang="es-ES" sz="2000" dirty="0">
                <a:latin typeface="Arial" panose="020B0604020202020204" pitchFamily="34" charset="0"/>
                <a:ea typeface="Calibri" panose="020F0502020204030204" pitchFamily="34" charset="0"/>
                <a:cs typeface="Arial" panose="020B0604020202020204" pitchFamily="34" charset="0"/>
              </a:rPr>
              <a:t>a, sus expresiones,</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 las características del agresor, la víctima y los espectadores, las causas estructurales de la violencia desde la institucionalización del sistema patriarcal hasta su operatividad en las familias, la violencia de género, el maltrato infantil y hacia el adulto mayor</a:t>
            </a:r>
            <a:r>
              <a:rPr lang="es-ES" sz="2000" dirty="0">
                <a:latin typeface="Arial" panose="020B0604020202020204" pitchFamily="34" charset="0"/>
                <a:ea typeface="Calibri" panose="020F0502020204030204" pitchFamily="34" charset="0"/>
                <a:cs typeface="Arial" panose="020B0604020202020204" pitchFamily="34" charset="0"/>
              </a:rPr>
              <a:t> y</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000" dirty="0" smtClean="0">
                <a:latin typeface="Arial" panose="020B0604020202020204" pitchFamily="34" charset="0"/>
                <a:ea typeface="Calibri" panose="020F0502020204030204" pitchFamily="34" charset="0"/>
                <a:cs typeface="Arial" panose="020B0604020202020204" pitchFamily="34" charset="0"/>
              </a:rPr>
              <a:t>l</a:t>
            </a:r>
            <a:r>
              <a:rPr lang="es-ES" sz="2000" dirty="0" smtClean="0">
                <a:solidFill>
                  <a:srgbClr val="000000"/>
                </a:solidFill>
                <a:latin typeface="Arial" panose="020B0604020202020204" pitchFamily="34" charset="0"/>
                <a:ea typeface="Calibri" panose="020F0502020204030204" pitchFamily="34" charset="0"/>
                <a:cs typeface="Arial" panose="020B0604020202020204" pitchFamily="34" charset="0"/>
              </a:rPr>
              <a:t>as </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infecciones de trasmisión sexual desde un enfoque de </a:t>
            </a:r>
            <a:r>
              <a:rPr lang="es-ES" sz="2000" dirty="0" err="1">
                <a:solidFill>
                  <a:srgbClr val="000000"/>
                </a:solidFill>
                <a:latin typeface="Arial" panose="020B0604020202020204" pitchFamily="34" charset="0"/>
                <a:ea typeface="Calibri" panose="020F0502020204030204" pitchFamily="34" charset="0"/>
                <a:cs typeface="Arial" panose="020B0604020202020204" pitchFamily="34" charset="0"/>
              </a:rPr>
              <a:t>géneros</a:t>
            </a:r>
            <a:r>
              <a:rPr lang="es-ES" sz="2000" dirty="0" err="1"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es-ES" sz="2000" dirty="0" err="1">
                <a:solidFill>
                  <a:srgbClr val="000000"/>
                </a:solidFill>
                <a:latin typeface="Arial" panose="020B0604020202020204" pitchFamily="34" charset="0"/>
                <a:ea typeface="Calibri" panose="020F0502020204030204" pitchFamily="34" charset="0"/>
                <a:cs typeface="Arial" panose="020B0604020202020204" pitchFamily="34" charset="0"/>
              </a:rPr>
              <a:t>qué</a:t>
            </a:r>
            <a:r>
              <a:rPr lang="es-ES" sz="2000" dirty="0">
                <a:solidFill>
                  <a:srgbClr val="000000"/>
                </a:solidFill>
                <a:latin typeface="Arial" panose="020B0604020202020204" pitchFamily="34" charset="0"/>
                <a:ea typeface="Calibri" panose="020F0502020204030204" pitchFamily="34" charset="0"/>
                <a:cs typeface="Arial" panose="020B0604020202020204" pitchFamily="34" charset="0"/>
              </a:rPr>
              <a:t> es lo novedoso de estas propuestas? Se analiza la temática del género no sólo desde el sistema de educación, sino que aborda esta en otras áreas como la cultura, el deporte, la guerra, las profesiones, las ciencias, por ello aparecen análisis sobre mujeres bomberas, o su participación en las olimpiadas, o los premios nobeles y la discriminación sufrida a partir del sexismo, o el sometimiento a partir de las religiones o culturas, se incluyen los sujetos excluidos del grupo LGBTIQ.  Desarrollan habilidades no sólo como docente, sino además como orientador(a), investigador(a), promotor(a), pues son capaces de identificar los problemas y necesidades en su contexto profesional, proponiendo soluciones con un enfoque alternativo-participativo. Se motiva el abordaje de las temáticas a partir de un sistema de preguntas que logra la participación de la mayoría de las </a:t>
            </a:r>
            <a:r>
              <a:rPr lang="es-MX" sz="2000" dirty="0" smtClean="0">
                <a:latin typeface="Arial" panose="020B0604020202020204" pitchFamily="34" charset="0"/>
                <a:ea typeface="Calibri" panose="020F0502020204030204" pitchFamily="34" charset="0"/>
                <a:cs typeface="Arial" panose="020B0604020202020204" pitchFamily="34" charset="0"/>
              </a:rPr>
              <a:t>Cada </a:t>
            </a:r>
            <a:r>
              <a:rPr lang="es-MX" sz="2000" dirty="0">
                <a:latin typeface="Arial" panose="020B0604020202020204" pitchFamily="34" charset="0"/>
                <a:ea typeface="Calibri" panose="020F0502020204030204" pitchFamily="34" charset="0"/>
                <a:cs typeface="Arial" panose="020B0604020202020204" pitchFamily="34" charset="0"/>
              </a:rPr>
              <a:t>uno de los programas diseñados se encuentran en el Centro de documentación de la Universidad de Matanzas, por lo tanto, pueden ser utilizados con fines educativos y formativos en cualquier instancia del Sistema de Educación o de otras instituciones del país, sus resultados pueden ser generalizados tomando en consideración el contexto y el público al que será </a:t>
            </a:r>
            <a:r>
              <a:rPr lang="es-MX" sz="2000" dirty="0" smtClean="0">
                <a:latin typeface="Arial" panose="020B0604020202020204" pitchFamily="34" charset="0"/>
                <a:ea typeface="Calibri" panose="020F0502020204030204" pitchFamily="34" charset="0"/>
                <a:cs typeface="Arial" panose="020B0604020202020204" pitchFamily="34" charset="0"/>
              </a:rPr>
              <a:t>dirigido </a:t>
            </a:r>
            <a:r>
              <a:rPr lang="es-ES" sz="2000" dirty="0" smtClean="0">
                <a:latin typeface="Arial" panose="020B0604020202020204" pitchFamily="34" charset="0"/>
                <a:ea typeface="Calibri" panose="020F0502020204030204" pitchFamily="34" charset="0"/>
                <a:cs typeface="Arial" panose="020B0604020202020204" pitchFamily="34" charset="0"/>
              </a:rPr>
              <a:t>La </a:t>
            </a:r>
            <a:r>
              <a:rPr lang="es-ES" sz="2000" dirty="0">
                <a:latin typeface="Arial" panose="020B0604020202020204" pitchFamily="34" charset="0"/>
                <a:ea typeface="Calibri" panose="020F0502020204030204" pitchFamily="34" charset="0"/>
                <a:cs typeface="Arial" panose="020B0604020202020204" pitchFamily="34" charset="0"/>
              </a:rPr>
              <a:t>significación teórica viene dada por la actualización de la información sobre este tema, a partir de fuentes científicas reconocidas a nivel internacional, la que se encuentra recogida en carpetas organizadas de acuerdo a cada una de las temáticas. Se aprecia una variedad de materias de (</a:t>
            </a:r>
            <a:r>
              <a:rPr lang="es-ES" sz="2000" dirty="0" err="1">
                <a:latin typeface="Arial" panose="020B0604020202020204" pitchFamily="34" charset="0"/>
                <a:ea typeface="Calibri" panose="020F0502020204030204" pitchFamily="34" charset="0"/>
                <a:cs typeface="Arial" panose="020B0604020202020204" pitchFamily="34" charset="0"/>
              </a:rPr>
              <a:t>EISGyD</a:t>
            </a:r>
            <a:r>
              <a:rPr lang="es-ES" sz="2000" dirty="0">
                <a:latin typeface="Arial" panose="020B0604020202020204" pitchFamily="34" charset="0"/>
                <a:ea typeface="Calibri" panose="020F0502020204030204" pitchFamily="34" charset="0"/>
                <a:cs typeface="Arial" panose="020B0604020202020204" pitchFamily="34" charset="0"/>
              </a:rPr>
              <a:t>), analizados desde esta perspectiva; se ofrecen los fundamentos legales y jurídicos de este enfoque a nivel internacional y nacional, se ofrecen orientaciones metodológicas de cómo puede introducirse en diferentes contextos. </a:t>
            </a:r>
            <a:endParaRPr lang="en-US" sz="2000" dirty="0">
              <a:latin typeface="Arial" panose="020B0604020202020204" pitchFamily="34" charset="0"/>
              <a:cs typeface="Arial" panose="020B0604020202020204" pitchFamily="34" charset="0"/>
            </a:endParaRPr>
          </a:p>
        </p:txBody>
      </p:sp>
      <p:sp>
        <p:nvSpPr>
          <p:cNvPr id="8" name="Rectangle 7"/>
          <p:cNvSpPr/>
          <p:nvPr/>
        </p:nvSpPr>
        <p:spPr>
          <a:xfrm>
            <a:off x="1101803" y="22964019"/>
            <a:ext cx="19961481" cy="8679299"/>
          </a:xfrm>
          <a:prstGeom prst="rect">
            <a:avLst/>
          </a:prstGeom>
        </p:spPr>
        <p:txBody>
          <a:bodyPr wrap="square">
            <a:spAutoFit/>
          </a:bodyPr>
          <a:lstStyle/>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Asociación de Pedagogos de Cuba. APC. (2013). </a:t>
            </a:r>
            <a:r>
              <a:rPr lang="es-ES" altLang="en-US" i="1" dirty="0">
                <a:latin typeface="Arial Narrow" panose="020B0606020202030204" pitchFamily="34" charset="0"/>
                <a:ea typeface="Times New Roman" panose="02020603050405020304" pitchFamily="18" charset="0"/>
                <a:cs typeface="Arial" panose="020B0604020202020204" pitchFamily="34" charset="0"/>
              </a:rPr>
              <a:t>Pistas metodológicas. Proyecto Transformar para educar.</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APC.</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autoras(es), C. d. (2019). </a:t>
            </a:r>
            <a:r>
              <a:rPr lang="es-ES" altLang="en-US" i="1" dirty="0">
                <a:latin typeface="Arial Narrow" panose="020B0606020202030204" pitchFamily="34" charset="0"/>
                <a:ea typeface="Times New Roman" panose="02020603050405020304" pitchFamily="18" charset="0"/>
                <a:cs typeface="Arial" panose="020B0604020202020204" pitchFamily="34" charset="0"/>
              </a:rPr>
              <a:t>Salud, malestares y problemas sexuales. Reunión de Investigadores en violencia de Género.</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SOCUMES y CENESEX.</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Castro, M., Benavides, A., Peñalver, N., Vázquez, M., Garcés, R., Rivero, R., . . . Hernández, I. (2015). </a:t>
            </a:r>
            <a:r>
              <a:rPr lang="es-ES" altLang="en-US" i="1" dirty="0">
                <a:latin typeface="Arial Narrow" panose="020B0606020202030204" pitchFamily="34" charset="0"/>
                <a:ea typeface="Times New Roman" panose="02020603050405020304" pitchFamily="18" charset="0"/>
                <a:cs typeface="Arial" panose="020B0604020202020204" pitchFamily="34" charset="0"/>
              </a:rPr>
              <a:t>Fundamentos para el desarrollo de la investigación científica en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EISx</a:t>
            </a:r>
            <a:r>
              <a:rPr lang="es-ES" altLang="en-US" i="1" dirty="0">
                <a:latin typeface="Arial Narrow" panose="020B0606020202030204" pitchFamily="34" charset="0"/>
                <a:ea typeface="Times New Roman" panose="02020603050405020304" pitchFamily="18" charset="0"/>
                <a:cs typeface="Arial" panose="020B0604020202020204" pitchFamily="34" charset="0"/>
              </a:rPr>
              <a:t>.</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CENESEX.</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CITMA. (2010). </a:t>
            </a:r>
            <a:r>
              <a:rPr lang="es-ES" altLang="en-US" i="1" dirty="0">
                <a:latin typeface="Arial Narrow" panose="020B0606020202030204" pitchFamily="34" charset="0"/>
                <a:ea typeface="Times New Roman" panose="02020603050405020304" pitchFamily="18" charset="0"/>
                <a:cs typeface="Arial" panose="020B0604020202020204" pitchFamily="34" charset="0"/>
              </a:rPr>
              <a:t>Estrategia Nacional de Educación ambiental.</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a:t>
            </a:r>
            <a:r>
              <a:rPr lang="es-ES" altLang="en-US" dirty="0" err="1">
                <a:latin typeface="Arial Narrow" panose="020B0606020202030204" pitchFamily="34" charset="0"/>
                <a:ea typeface="Times New Roman" panose="02020603050405020304" pitchFamily="18" charset="0"/>
                <a:cs typeface="Arial" panose="020B0604020202020204" pitchFamily="34" charset="0"/>
              </a:rPr>
              <a:t>Citma</a:t>
            </a:r>
            <a:r>
              <a:rPr lang="es-ES" altLang="en-US" dirty="0">
                <a:latin typeface="Arial Narrow" panose="020B0606020202030204" pitchFamily="34" charset="0"/>
                <a:ea typeface="Times New Roman" panose="02020603050405020304" pitchFamily="18" charset="0"/>
                <a:cs typeface="Arial" panose="020B0604020202020204" pitchFamily="34" charset="0"/>
              </a:rPr>
              <a:t>.</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Consejo de Estado y de Ministros de la República de Cuba. (2019). </a:t>
            </a:r>
            <a:r>
              <a:rPr lang="es-ES" altLang="en-US" i="1" dirty="0">
                <a:latin typeface="Arial Narrow" panose="020B0606020202030204" pitchFamily="34" charset="0"/>
                <a:ea typeface="Times New Roman" panose="02020603050405020304" pitchFamily="18" charset="0"/>
                <a:cs typeface="Arial" panose="020B0604020202020204" pitchFamily="34" charset="0"/>
              </a:rPr>
              <a:t>Constitución de la República de Cuba.</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Gaceta Oficial de la República de </a:t>
            </a:r>
            <a:r>
              <a:rPr lang="es-ES" altLang="en-US" dirty="0" smtClean="0">
                <a:latin typeface="Arial Narrow" panose="020B0606020202030204" pitchFamily="34" charset="0"/>
                <a:ea typeface="Times New Roman" panose="02020603050405020304" pitchFamily="18" charset="0"/>
                <a:cs typeface="Arial" panose="020B0604020202020204" pitchFamily="34" charset="0"/>
              </a:rPr>
              <a:t>Cuba</a:t>
            </a:r>
            <a:endParaRPr lang="en-US" altLang="en-US" sz="2000" dirty="0"/>
          </a:p>
          <a:p>
            <a:pPr lvl="0" defTabSz="914400" eaLnBrk="0" fontAlgn="base" hangingPunct="0">
              <a:spcBef>
                <a:spcPct val="0"/>
              </a:spcBef>
              <a:spcAft>
                <a:spcPct val="0"/>
              </a:spcAft>
            </a:pPr>
            <a:r>
              <a:rPr lang="es-ES" altLang="en-US" dirty="0" smtClean="0">
                <a:latin typeface="Arial Narrow" panose="020B0606020202030204" pitchFamily="34" charset="0"/>
                <a:ea typeface="Times New Roman" panose="02020603050405020304" pitchFamily="18" charset="0"/>
                <a:cs typeface="Arial" panose="020B0604020202020204" pitchFamily="34" charset="0"/>
              </a:rPr>
              <a:t>Domínguez</a:t>
            </a:r>
            <a:r>
              <a:rPr lang="es-ES" altLang="en-US" dirty="0">
                <a:latin typeface="Arial Narrow" panose="020B0606020202030204" pitchFamily="34" charset="0"/>
                <a:ea typeface="Times New Roman" panose="02020603050405020304" pitchFamily="18" charset="0"/>
                <a:cs typeface="Arial" panose="020B0604020202020204" pitchFamily="34" charset="0"/>
              </a:rPr>
              <a:t>, M. I. (2016). </a:t>
            </a:r>
            <a:r>
              <a:rPr lang="es-ES" altLang="en-US" i="1" dirty="0">
                <a:latin typeface="Arial Narrow" panose="020B0606020202030204" pitchFamily="34" charset="0"/>
                <a:ea typeface="Times New Roman" panose="02020603050405020304" pitchFamily="18" charset="0"/>
                <a:cs typeface="Arial" panose="020B0604020202020204" pitchFamily="34" charset="0"/>
              </a:rPr>
              <a:t>Efectos de los cambios del contexto económico y social cubano sobre la (re)producción de desigualdades y la construcción de ciudadanías en las juventudes.</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Centro de Investigaciones Psicológicas y Sociológicas. Informe de investigación.</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Domínguez, M. I. (2019). </a:t>
            </a:r>
            <a:r>
              <a:rPr lang="es-ES" altLang="en-US" i="1" dirty="0">
                <a:latin typeface="Arial Narrow" panose="020B0606020202030204" pitchFamily="34" charset="0"/>
                <a:ea typeface="Times New Roman" panose="02020603050405020304" pitchFamily="18" charset="0"/>
                <a:cs typeface="Arial" panose="020B0604020202020204" pitchFamily="34" charset="0"/>
              </a:rPr>
              <a:t>Imaginarios juveniles sobre la violencia contra las mujeres.</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CIPS.</a:t>
            </a:r>
            <a:endParaRPr lang="en-US" altLang="en-US" sz="2000" dirty="0"/>
          </a:p>
          <a:p>
            <a:pPr lvl="0" defTabSz="914400" eaLnBrk="0" fontAlgn="base" hangingPunct="0">
              <a:spcBef>
                <a:spcPct val="0"/>
              </a:spcBef>
              <a:spcAft>
                <a:spcPct val="0"/>
              </a:spcAft>
            </a:pPr>
            <a:r>
              <a:rPr lang="es-AR" altLang="en-US" dirty="0" err="1">
                <a:latin typeface="Arial Narrow" panose="020B0606020202030204" pitchFamily="34" charset="0"/>
                <a:ea typeface="Times New Roman" panose="02020603050405020304" pitchFamily="18" charset="0"/>
                <a:cs typeface="Arial" panose="020B0604020202020204" pitchFamily="34" charset="0"/>
              </a:rPr>
              <a:t>Gorguet</a:t>
            </a:r>
            <a:r>
              <a:rPr lang="es-AR" altLang="en-US" dirty="0">
                <a:latin typeface="Arial Narrow" panose="020B0606020202030204" pitchFamily="34" charset="0"/>
                <a:ea typeface="Times New Roman" panose="02020603050405020304" pitchFamily="18" charset="0"/>
                <a:cs typeface="Arial" panose="020B0604020202020204" pitchFamily="34" charset="0"/>
              </a:rPr>
              <a:t> Pi, I. C. (2015). </a:t>
            </a:r>
            <a:r>
              <a:rPr lang="es-ES" altLang="en-US" i="1" dirty="0">
                <a:latin typeface="Arial Narrow" panose="020B0606020202030204" pitchFamily="34" charset="0"/>
                <a:ea typeface="Times New Roman" panose="02020603050405020304" pitchFamily="18" charset="0"/>
                <a:cs typeface="Arial" panose="020B0604020202020204" pitchFamily="34" charset="0"/>
              </a:rPr>
              <a:t>La violencia: un mal curable.</a:t>
            </a:r>
            <a:r>
              <a:rPr lang="es-ES" altLang="en-US" dirty="0">
                <a:latin typeface="Arial Narrow" panose="020B0606020202030204" pitchFamily="34" charset="0"/>
                <a:ea typeface="Times New Roman" panose="02020603050405020304" pitchFamily="18" charset="0"/>
                <a:cs typeface="Arial" panose="020B0604020202020204" pitchFamily="34" charset="0"/>
              </a:rPr>
              <a:t> Santiago de Cuba: Editorial Oriente.</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Hernández, I. (2014). </a:t>
            </a:r>
            <a:r>
              <a:rPr lang="es-ES" altLang="en-US" i="1" dirty="0">
                <a:latin typeface="Arial Narrow" panose="020B0606020202030204" pitchFamily="34" charset="0"/>
                <a:ea typeface="Times New Roman" panose="02020603050405020304" pitchFamily="18" charset="0"/>
                <a:cs typeface="Arial" panose="020B0604020202020204" pitchFamily="34" charset="0"/>
              </a:rPr>
              <a:t>Violencia de género. Una mirada desde la Sociología.</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Científico-Técnica.</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Hernández, Y. (2014). </a:t>
            </a:r>
            <a:r>
              <a:rPr lang="es-ES" altLang="en-US" i="1" dirty="0">
                <a:latin typeface="Arial Narrow" panose="020B0606020202030204" pitchFamily="34" charset="0"/>
                <a:ea typeface="Times New Roman" panose="02020603050405020304" pitchFamily="18" charset="0"/>
                <a:cs typeface="Arial" panose="020B0604020202020204" pitchFamily="34" charset="0"/>
              </a:rPr>
              <a:t>Lecturas culturales sobre la violencia contra las mujeres en la relación de pareja. El caso de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Moa</a:t>
            </a:r>
            <a:r>
              <a:rPr lang="es-ES" altLang="en-US" i="1" dirty="0">
                <a:latin typeface="Arial Narrow" panose="020B0606020202030204" pitchFamily="34" charset="0"/>
                <a:ea typeface="Times New Roman" panose="02020603050405020304" pitchFamily="18" charset="0"/>
                <a:cs typeface="Arial" panose="020B0604020202020204" pitchFamily="34" charset="0"/>
              </a:rPr>
              <a:t>. Tesis de Doctor en Ciencias Sociológicas.</a:t>
            </a:r>
            <a:r>
              <a:rPr lang="es-ES" altLang="en-US" dirty="0">
                <a:latin typeface="Arial Narrow" panose="020B0606020202030204" pitchFamily="34" charset="0"/>
                <a:ea typeface="Times New Roman" panose="02020603050405020304" pitchFamily="18" charset="0"/>
                <a:cs typeface="Arial" panose="020B0604020202020204" pitchFamily="34" charset="0"/>
              </a:rPr>
              <a:t> Santiago de Cuba: Universidad de Oriente (CEDIC).</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Lara, I. (2016). </a:t>
            </a:r>
            <a:r>
              <a:rPr lang="es-ES" altLang="en-US" i="1" dirty="0">
                <a:latin typeface="Arial Narrow" panose="020B0606020202030204" pitchFamily="34" charset="0"/>
                <a:ea typeface="Times New Roman" panose="02020603050405020304" pitchFamily="18" charset="0"/>
                <a:cs typeface="Arial" panose="020B0604020202020204" pitchFamily="34" charset="0"/>
              </a:rPr>
              <a:t>La educación Integral de la sexualidad en la formación pedagógica de nivel medio. Tesis para grado de Doctor en Universidad de Matanzas.</a:t>
            </a:r>
            <a:r>
              <a:rPr lang="es-ES" altLang="en-US" dirty="0">
                <a:latin typeface="Arial Narrow" panose="020B0606020202030204" pitchFamily="34" charset="0"/>
                <a:ea typeface="Times New Roman" panose="02020603050405020304" pitchFamily="18" charset="0"/>
                <a:cs typeface="Arial" panose="020B0604020202020204" pitchFamily="34" charset="0"/>
              </a:rPr>
              <a:t> Matanzas, Cuba.: Universidad de Matanzas CEDIT.</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López, A. (2014).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Facebook.¿Una</a:t>
            </a:r>
            <a:r>
              <a:rPr lang="es-ES" altLang="en-US" i="1" dirty="0">
                <a:latin typeface="Arial Narrow" panose="020B0606020202030204" pitchFamily="34" charset="0"/>
                <a:ea typeface="Times New Roman" panose="02020603050405020304" pitchFamily="18" charset="0"/>
                <a:cs typeface="Arial" panose="020B0604020202020204" pitchFamily="34" charset="0"/>
              </a:rPr>
              <a:t> red social donde se reproducen desigualdades de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género?Análisis</a:t>
            </a:r>
            <a:r>
              <a:rPr lang="es-ES" altLang="en-US" i="1" dirty="0">
                <a:latin typeface="Arial Narrow" panose="020B0606020202030204" pitchFamily="34" charset="0"/>
                <a:ea typeface="Times New Roman" panose="02020603050405020304" pitchFamily="18" charset="0"/>
                <a:cs typeface="Arial" panose="020B0604020202020204" pitchFamily="34" charset="0"/>
              </a:rPr>
              <a:t> del imaginario de género de jóvenes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esudiantes</a:t>
            </a:r>
            <a:r>
              <a:rPr lang="es-ES" altLang="en-US" i="1" dirty="0">
                <a:latin typeface="Arial Narrow" panose="020B0606020202030204" pitchFamily="34" charset="0"/>
                <a:ea typeface="Times New Roman" panose="02020603050405020304" pitchFamily="18" charset="0"/>
                <a:cs typeface="Arial" panose="020B0604020202020204" pitchFamily="34" charset="0"/>
              </a:rPr>
              <a:t> de la Facultad de Comunicación en la red social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facebook</a:t>
            </a:r>
            <a:r>
              <a:rPr lang="es-ES" altLang="en-US" i="1" dirty="0">
                <a:latin typeface="Arial Narrow" panose="020B0606020202030204" pitchFamily="34" charset="0"/>
                <a:ea typeface="Times New Roman" panose="02020603050405020304" pitchFamily="18" charset="0"/>
                <a:cs typeface="Arial" panose="020B0604020202020204" pitchFamily="34" charset="0"/>
              </a:rPr>
              <a:t>.</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Tesis de Licenciatura. Facultad de Comunicación. Universidad de la Habana.</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Maestría en Educación. Universidad de Matanzas. (2021). </a:t>
            </a:r>
            <a:r>
              <a:rPr lang="es-ES" altLang="en-US" i="1" dirty="0">
                <a:latin typeface="Arial Narrow" panose="020B0606020202030204" pitchFamily="34" charset="0"/>
                <a:ea typeface="Times New Roman" panose="02020603050405020304" pitchFamily="18" charset="0"/>
                <a:cs typeface="Arial" panose="020B0604020202020204" pitchFamily="34" charset="0"/>
              </a:rPr>
              <a:t>Informe para la Junta de Acreditación Nacional.</a:t>
            </a:r>
            <a:r>
              <a:rPr lang="es-ES" altLang="en-US" dirty="0">
                <a:latin typeface="Arial Narrow" panose="020B0606020202030204" pitchFamily="34" charset="0"/>
                <a:ea typeface="Times New Roman" panose="02020603050405020304" pitchFamily="18" charset="0"/>
                <a:cs typeface="Arial" panose="020B0604020202020204" pitchFamily="34" charset="0"/>
              </a:rPr>
              <a:t> Matanzas: Universidad de Matanzas. Facultad de Educación.</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Martínez, C. (2016). </a:t>
            </a:r>
            <a:r>
              <a:rPr lang="es-ES" altLang="en-US" i="1" dirty="0">
                <a:latin typeface="Arial Narrow" panose="020B0606020202030204" pitchFamily="34" charset="0"/>
                <a:ea typeface="Times New Roman" panose="02020603050405020304" pitchFamily="18" charset="0"/>
                <a:cs typeface="Arial" panose="020B0604020202020204" pitchFamily="34" charset="0"/>
              </a:rPr>
              <a:t>Vivir sin violencia.</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Casa Editora Abril.</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MES. (2018). </a:t>
            </a:r>
            <a:r>
              <a:rPr lang="es-ES" altLang="en-US" i="1" dirty="0">
                <a:latin typeface="Arial Narrow" panose="020B0606020202030204" pitchFamily="34" charset="0"/>
                <a:ea typeface="Times New Roman" panose="02020603050405020304" pitchFamily="18" charset="0"/>
                <a:cs typeface="Arial" panose="020B0604020202020204" pitchFamily="34" charset="0"/>
              </a:rPr>
              <a:t>Resolución 2.</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MES.</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Ministerio de Educación. (2012). </a:t>
            </a:r>
            <a:r>
              <a:rPr lang="es-ES" altLang="en-US" i="1" dirty="0">
                <a:latin typeface="Arial Narrow" panose="020B0606020202030204" pitchFamily="34" charset="0"/>
                <a:ea typeface="Times New Roman" panose="02020603050405020304" pitchFamily="18" charset="0"/>
                <a:cs typeface="Arial" panose="020B0604020202020204" pitchFamily="34" charset="0"/>
              </a:rPr>
              <a:t>Programa de Educación de la sexualidad con enfoque de género y derechos sexuales en el Sistema Nacional de Educación.</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MINED, UNFPA.</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Oficina Nacional de Estadística e Información (ONEI). (2016). </a:t>
            </a:r>
            <a:r>
              <a:rPr lang="es-ES" altLang="en-US" i="1" dirty="0">
                <a:latin typeface="Arial Narrow" panose="020B0606020202030204" pitchFamily="34" charset="0"/>
                <a:ea typeface="Times New Roman" panose="02020603050405020304" pitchFamily="18" charset="0"/>
                <a:cs typeface="Arial" panose="020B0604020202020204" pitchFamily="34" charset="0"/>
              </a:rPr>
              <a:t>Encuesta Nacional sobre Igualdad de género.</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Editorial de la mujer. </a:t>
            </a:r>
            <a:r>
              <a:rPr lang="es-ES" altLang="en-US" dirty="0" err="1">
                <a:latin typeface="Arial Narrow" panose="020B0606020202030204" pitchFamily="34" charset="0"/>
                <a:ea typeface="Times New Roman" panose="02020603050405020304" pitchFamily="18" charset="0"/>
                <a:cs typeface="Arial" panose="020B0604020202020204" pitchFamily="34" charset="0"/>
              </a:rPr>
              <a:t>Retrieved</a:t>
            </a:r>
            <a:r>
              <a:rPr lang="es-ES" altLang="en-US" dirty="0">
                <a:latin typeface="Arial Narrow" panose="020B0606020202030204" pitchFamily="34" charset="0"/>
                <a:ea typeface="Times New Roman" panose="02020603050405020304" pitchFamily="18" charset="0"/>
                <a:cs typeface="Arial" panose="020B0604020202020204" pitchFamily="34" charset="0"/>
              </a:rPr>
              <a:t> </a:t>
            </a:r>
            <a:r>
              <a:rPr lang="es-ES" altLang="en-US" dirty="0" err="1">
                <a:latin typeface="Arial Narrow" panose="020B0606020202030204" pitchFamily="34" charset="0"/>
                <a:ea typeface="Times New Roman" panose="02020603050405020304" pitchFamily="18" charset="0"/>
                <a:cs typeface="Arial" panose="020B0604020202020204" pitchFamily="34" charset="0"/>
              </a:rPr>
              <a:t>from</a:t>
            </a:r>
            <a:r>
              <a:rPr lang="es-ES" altLang="en-US" dirty="0">
                <a:latin typeface="Arial Narrow" panose="020B0606020202030204" pitchFamily="34" charset="0"/>
                <a:ea typeface="Times New Roman" panose="02020603050405020304" pitchFamily="18" charset="0"/>
                <a:cs typeface="Arial" panose="020B0604020202020204" pitchFamily="34" charset="0"/>
              </a:rPr>
              <a:t> www.mujeres.</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OMS. Organización Mundial para la Salud. </a:t>
            </a:r>
            <a:r>
              <a:rPr lang="en-US" altLang="en-US" dirty="0">
                <a:latin typeface="Arial Narrow" panose="020B0606020202030204" pitchFamily="34" charset="0"/>
                <a:ea typeface="Times New Roman" panose="02020603050405020304" pitchFamily="18" charset="0"/>
                <a:cs typeface="Arial" panose="020B0604020202020204" pitchFamily="34" charset="0"/>
              </a:rPr>
              <a:t>(2018, 06 21). </a:t>
            </a:r>
            <a:r>
              <a:rPr lang="en-US" altLang="en-US" i="1" dirty="0">
                <a:latin typeface="Arial Narrow" panose="020B0606020202030204" pitchFamily="34" charset="0"/>
                <a:ea typeface="Times New Roman" panose="02020603050405020304" pitchFamily="18" charset="0"/>
                <a:cs typeface="Arial" panose="020B0604020202020204" pitchFamily="34" charset="0"/>
              </a:rPr>
              <a:t>www. google. com</a:t>
            </a:r>
            <a:r>
              <a:rPr lang="en-US" altLang="en-US" dirty="0">
                <a:latin typeface="Arial Narrow" panose="020B0606020202030204" pitchFamily="34" charset="0"/>
                <a:ea typeface="Times New Roman" panose="02020603050405020304" pitchFamily="18" charset="0"/>
                <a:cs typeface="Arial" panose="020B0604020202020204" pitchFamily="34" charset="0"/>
              </a:rPr>
              <a:t>. Retrieved from www. google. com: www.who.int/topics/violence/es</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ONU. (2016). </a:t>
            </a:r>
            <a:r>
              <a:rPr lang="es-ES" altLang="en-US" i="1" dirty="0">
                <a:latin typeface="Arial Narrow" panose="020B0606020202030204" pitchFamily="34" charset="0"/>
                <a:ea typeface="Times New Roman" panose="02020603050405020304" pitchFamily="18" charset="0"/>
                <a:cs typeface="Arial" panose="020B0604020202020204" pitchFamily="34" charset="0"/>
              </a:rPr>
              <a:t>Agenda 2030 y los Objetivos del Desarrollo Sostenible.</a:t>
            </a:r>
            <a:r>
              <a:rPr lang="es-ES" altLang="en-US" dirty="0">
                <a:latin typeface="Arial Narrow" panose="020B0606020202030204" pitchFamily="34" charset="0"/>
                <a:ea typeface="Times New Roman" panose="02020603050405020304" pitchFamily="18" charset="0"/>
                <a:cs typeface="Arial" panose="020B0604020202020204" pitchFamily="34" charset="0"/>
              </a:rPr>
              <a:t> Naciones Unidas.</a:t>
            </a:r>
            <a:endParaRPr lang="en-US" altLang="en-US" sz="2000" dirty="0"/>
          </a:p>
          <a:p>
            <a:pPr lvl="0" defTabSz="914400" eaLnBrk="0" fontAlgn="base" hangingPunct="0">
              <a:spcBef>
                <a:spcPct val="0"/>
              </a:spcBef>
              <a:spcAft>
                <a:spcPct val="0"/>
              </a:spcAft>
            </a:pPr>
            <a:r>
              <a:rPr lang="es-ES" altLang="en-US" dirty="0" err="1">
                <a:latin typeface="Arial Narrow" panose="020B0606020202030204" pitchFamily="34" charset="0"/>
                <a:ea typeface="Times New Roman" panose="02020603050405020304" pitchFamily="18" charset="0"/>
                <a:cs typeface="Arial" panose="020B0604020202020204" pitchFamily="34" charset="0"/>
              </a:rPr>
              <a:t>Pekarsky</a:t>
            </a:r>
            <a:r>
              <a:rPr lang="es-ES" altLang="en-US" dirty="0">
                <a:latin typeface="Arial Narrow" panose="020B0606020202030204" pitchFamily="34" charset="0"/>
                <a:ea typeface="Times New Roman" panose="02020603050405020304" pitchFamily="18" charset="0"/>
                <a:cs typeface="Arial" panose="020B0604020202020204" pitchFamily="34" charset="0"/>
              </a:rPr>
              <a:t>, A. (2018). </a:t>
            </a:r>
            <a:r>
              <a:rPr lang="es-ES" altLang="en-US" i="1" dirty="0">
                <a:latin typeface="Arial Narrow" panose="020B0606020202030204" pitchFamily="34" charset="0"/>
                <a:ea typeface="Times New Roman" panose="02020603050405020304" pitchFamily="18" charset="0"/>
                <a:cs typeface="Arial" panose="020B0604020202020204" pitchFamily="34" charset="0"/>
              </a:rPr>
              <a:t>Introducción al maltrato y negligencia infantil.</a:t>
            </a:r>
            <a:r>
              <a:rPr lang="es-ES" altLang="en-US" dirty="0">
                <a:latin typeface="Arial Narrow" panose="020B0606020202030204" pitchFamily="34" charset="0"/>
                <a:ea typeface="Times New Roman" panose="02020603050405020304" pitchFamily="18" charset="0"/>
                <a:cs typeface="Arial" panose="020B0604020202020204" pitchFamily="34" charset="0"/>
              </a:rPr>
              <a:t> </a:t>
            </a:r>
            <a:r>
              <a:rPr lang="es-AR" altLang="en-US" dirty="0">
                <a:latin typeface="Arial Narrow" panose="020B0606020202030204" pitchFamily="34" charset="0"/>
                <a:ea typeface="Times New Roman" panose="02020603050405020304" pitchFamily="18" charset="0"/>
                <a:cs typeface="Arial" panose="020B0604020202020204" pitchFamily="34" charset="0"/>
              </a:rPr>
              <a:t>New York, E.U: </a:t>
            </a:r>
            <a:r>
              <a:rPr lang="es-AR" altLang="en-US" dirty="0" err="1">
                <a:latin typeface="Arial Narrow" panose="020B0606020202030204" pitchFamily="34" charset="0"/>
                <a:ea typeface="Times New Roman" panose="02020603050405020304" pitchFamily="18" charset="0"/>
                <a:cs typeface="Arial" panose="020B0604020202020204" pitchFamily="34" charset="0"/>
              </a:rPr>
              <a:t>Upstate</a:t>
            </a:r>
            <a:r>
              <a:rPr lang="es-AR" altLang="en-US" dirty="0">
                <a:latin typeface="Arial Narrow" panose="020B0606020202030204" pitchFamily="34" charset="0"/>
                <a:ea typeface="Times New Roman" panose="02020603050405020304" pitchFamily="18" charset="0"/>
                <a:cs typeface="Arial" panose="020B0604020202020204" pitchFamily="34" charset="0"/>
              </a:rPr>
              <a:t> Medical </a:t>
            </a:r>
            <a:r>
              <a:rPr lang="es-AR" altLang="en-US" dirty="0" err="1">
                <a:latin typeface="Arial Narrow" panose="020B0606020202030204" pitchFamily="34" charset="0"/>
                <a:ea typeface="Times New Roman" panose="02020603050405020304" pitchFamily="18" charset="0"/>
                <a:cs typeface="Arial" panose="020B0604020202020204" pitchFamily="34" charset="0"/>
              </a:rPr>
              <a:t>University</a:t>
            </a:r>
            <a:r>
              <a:rPr lang="es-AR" altLang="en-US" dirty="0">
                <a:latin typeface="Arial Narrow" panose="020B0606020202030204" pitchFamily="34" charset="0"/>
                <a:ea typeface="Times New Roman" panose="02020603050405020304" pitchFamily="18" charset="0"/>
                <a:cs typeface="Arial" panose="020B0604020202020204" pitchFamily="34" charset="0"/>
              </a:rPr>
              <a:t>.</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Rodríguez, L. (2017). La violencia </a:t>
            </a:r>
            <a:r>
              <a:rPr lang="es-ES" altLang="en-US" dirty="0" err="1">
                <a:latin typeface="Arial Narrow" panose="020B0606020202030204" pitchFamily="34" charset="0"/>
                <a:ea typeface="Times New Roman" panose="02020603050405020304" pitchFamily="18" charset="0"/>
                <a:cs typeface="Arial" panose="020B0604020202020204" pitchFamily="34" charset="0"/>
              </a:rPr>
              <a:t>intragénero</a:t>
            </a:r>
            <a:r>
              <a:rPr lang="es-ES" altLang="en-US" dirty="0">
                <a:latin typeface="Arial Narrow" panose="020B0606020202030204" pitchFamily="34" charset="0"/>
                <a:ea typeface="Times New Roman" panose="02020603050405020304" pitchFamily="18" charset="0"/>
                <a:cs typeface="Arial" panose="020B0604020202020204" pitchFamily="34" charset="0"/>
              </a:rPr>
              <a:t> en México: el contexto de Nuevo León. </a:t>
            </a:r>
            <a:r>
              <a:rPr lang="es-ES" altLang="en-US" i="1" dirty="0">
                <a:latin typeface="Arial Narrow" panose="020B0606020202030204" pitchFamily="34" charset="0"/>
                <a:ea typeface="Times New Roman" panose="02020603050405020304" pitchFamily="18" charset="0"/>
                <a:cs typeface="Arial" panose="020B0604020202020204" pitchFamily="34" charset="0"/>
              </a:rPr>
              <a:t>Revista Sexología y Sociedad. No.55 ISSN:1025-6912</a:t>
            </a:r>
            <a:r>
              <a:rPr lang="es-ES" altLang="en-US" dirty="0">
                <a:latin typeface="Arial Narrow" panose="020B0606020202030204" pitchFamily="34" charset="0"/>
                <a:ea typeface="Times New Roman" panose="02020603050405020304" pitchFamily="18" charset="0"/>
                <a:cs typeface="Arial" panose="020B0604020202020204" pitchFamily="34" charset="0"/>
              </a:rPr>
              <a:t>, 24-32.</a:t>
            </a:r>
            <a:endParaRPr lang="en-US" altLang="en-US" sz="2000" dirty="0"/>
          </a:p>
          <a:p>
            <a:pPr lvl="0" defTabSz="914400" eaLnBrk="0" fontAlgn="base" hangingPunct="0">
              <a:spcBef>
                <a:spcPct val="0"/>
              </a:spcBef>
              <a:spcAft>
                <a:spcPct val="0"/>
              </a:spcAft>
            </a:pPr>
            <a:r>
              <a:rPr lang="es-ES" altLang="en-US" dirty="0" err="1">
                <a:latin typeface="Arial Narrow" panose="020B0606020202030204" pitchFamily="34" charset="0"/>
                <a:ea typeface="Times New Roman" panose="02020603050405020304" pitchFamily="18" charset="0"/>
                <a:cs typeface="Arial" panose="020B0604020202020204" pitchFamily="34" charset="0"/>
              </a:rPr>
              <a:t>Saborido</a:t>
            </a:r>
            <a:r>
              <a:rPr lang="es-ES" altLang="en-US" dirty="0">
                <a:latin typeface="Arial Narrow" panose="020B0606020202030204" pitchFamily="34" charset="0"/>
                <a:ea typeface="Times New Roman" panose="02020603050405020304" pitchFamily="18" charset="0"/>
                <a:cs typeface="Arial" panose="020B0604020202020204" pitchFamily="34" charset="0"/>
              </a:rPr>
              <a:t>, J. R. (2020). </a:t>
            </a:r>
            <a:r>
              <a:rPr lang="es-ES" altLang="en-US" i="1" dirty="0">
                <a:latin typeface="Arial Narrow" panose="020B0606020202030204" pitchFamily="34" charset="0"/>
                <a:ea typeface="Times New Roman" panose="02020603050405020304" pitchFamily="18" charset="0"/>
                <a:cs typeface="Arial" panose="020B0604020202020204" pitchFamily="34" charset="0"/>
              </a:rPr>
              <a:t>Universidad y desarrollo sostenible. Visión desde Cuba, Conferencia inaugural Universidad 2020.</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Ministerio de Educación Superior.</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Valdés, Y., Díaz, M., Perera, M., Chao, A. M., Rodríguez, N., </a:t>
            </a:r>
            <a:r>
              <a:rPr lang="es-ES" altLang="en-US" dirty="0" err="1">
                <a:latin typeface="Arial Narrow" panose="020B0606020202030204" pitchFamily="34" charset="0"/>
                <a:ea typeface="Times New Roman" panose="02020603050405020304" pitchFamily="18" charset="0"/>
                <a:cs typeface="Arial" panose="020B0604020202020204" pitchFamily="34" charset="0"/>
              </a:rPr>
              <a:t>Gazmuri</a:t>
            </a:r>
            <a:r>
              <a:rPr lang="es-ES" altLang="en-US" dirty="0">
                <a:latin typeface="Arial Narrow" panose="020B0606020202030204" pitchFamily="34" charset="0"/>
                <a:ea typeface="Times New Roman" panose="02020603050405020304" pitchFamily="18" charset="0"/>
                <a:cs typeface="Arial" panose="020B0604020202020204" pitchFamily="34" charset="0"/>
              </a:rPr>
              <a:t>, P., &amp; Morgado, A. (2021). </a:t>
            </a:r>
            <a:r>
              <a:rPr lang="es-ES" altLang="en-US" i="1" dirty="0">
                <a:latin typeface="Arial Narrow" panose="020B0606020202030204" pitchFamily="34" charset="0"/>
                <a:ea typeface="Times New Roman" panose="02020603050405020304" pitchFamily="18" charset="0"/>
                <a:cs typeface="Arial" panose="020B0604020202020204" pitchFamily="34" charset="0"/>
              </a:rPr>
              <a:t>Violencia de género en las familias. Encrucijadas para el cambio.</a:t>
            </a:r>
            <a:r>
              <a:rPr lang="es-ES" altLang="en-US" dirty="0">
                <a:latin typeface="Arial Narrow" panose="020B0606020202030204" pitchFamily="34" charset="0"/>
                <a:ea typeface="Times New Roman" panose="02020603050405020304" pitchFamily="18" charset="0"/>
                <a:cs typeface="Arial" panose="020B0604020202020204" pitchFamily="34" charset="0"/>
              </a:rPr>
              <a:t> La Habana, Cuba: Centro de Investigaciones Psicológicas y Sociológicas CIPS.</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Vázquez, M. (2017). Derechos sexuales y violencia de género. Algunas aproximaciones a la problemática de la violencia hacia personas lesbianas, </a:t>
            </a:r>
            <a:r>
              <a:rPr lang="es-ES" altLang="en-US" dirty="0" err="1">
                <a:latin typeface="Arial Narrow" panose="020B0606020202030204" pitchFamily="34" charset="0"/>
                <a:ea typeface="Times New Roman" panose="02020603050405020304" pitchFamily="18" charset="0"/>
                <a:cs typeface="Arial" panose="020B0604020202020204" pitchFamily="34" charset="0"/>
              </a:rPr>
              <a:t>gays</a:t>
            </a:r>
            <a:r>
              <a:rPr lang="es-ES" altLang="en-US" dirty="0">
                <a:latin typeface="Arial Narrow" panose="020B0606020202030204" pitchFamily="34" charset="0"/>
                <a:ea typeface="Times New Roman" panose="02020603050405020304" pitchFamily="18" charset="0"/>
                <a:cs typeface="Arial" panose="020B0604020202020204" pitchFamily="34" charset="0"/>
              </a:rPr>
              <a:t>, bisexuales, </a:t>
            </a:r>
            <a:r>
              <a:rPr lang="es-ES" altLang="en-US" dirty="0" err="1">
                <a:latin typeface="Arial Narrow" panose="020B0606020202030204" pitchFamily="34" charset="0"/>
                <a:ea typeface="Times New Roman" panose="02020603050405020304" pitchFamily="18" charset="0"/>
                <a:cs typeface="Arial" panose="020B0604020202020204" pitchFamily="34" charset="0"/>
              </a:rPr>
              <a:t>transgénero</a:t>
            </a:r>
            <a:r>
              <a:rPr lang="es-ES" altLang="en-US" dirty="0">
                <a:latin typeface="Arial Narrow" panose="020B0606020202030204" pitchFamily="34" charset="0"/>
                <a:ea typeface="Times New Roman" panose="02020603050405020304" pitchFamily="18" charset="0"/>
                <a:cs typeface="Arial" panose="020B0604020202020204" pitchFamily="34" charset="0"/>
              </a:rPr>
              <a:t> e intersexuales en Cuba. </a:t>
            </a:r>
            <a:r>
              <a:rPr lang="es-ES" altLang="en-US" i="1" dirty="0">
                <a:latin typeface="Arial Narrow" panose="020B0606020202030204" pitchFamily="34" charset="0"/>
                <a:ea typeface="Times New Roman" panose="02020603050405020304" pitchFamily="18" charset="0"/>
                <a:cs typeface="Arial" panose="020B0604020202020204" pitchFamily="34" charset="0"/>
              </a:rPr>
              <a:t>Revista Sexología y Sociedad</a:t>
            </a:r>
            <a:r>
              <a:rPr lang="es-ES" altLang="en-US" dirty="0">
                <a:latin typeface="Arial Narrow" panose="020B0606020202030204" pitchFamily="34" charset="0"/>
                <a:ea typeface="Times New Roman" panose="02020603050405020304" pitchFamily="18" charset="0"/>
                <a:cs typeface="Arial" panose="020B0604020202020204" pitchFamily="34" charset="0"/>
              </a:rPr>
              <a:t>, 76-87.</a:t>
            </a:r>
            <a:endParaRPr lang="en-US" altLang="en-US" sz="2000" dirty="0"/>
          </a:p>
          <a:p>
            <a:pPr lvl="0" defTabSz="914400" eaLnBrk="0" fontAlgn="base" hangingPunct="0">
              <a:spcBef>
                <a:spcPct val="0"/>
              </a:spcBef>
              <a:spcAft>
                <a:spcPct val="0"/>
              </a:spcAft>
            </a:pPr>
            <a:r>
              <a:rPr lang="es-ES" altLang="en-US" dirty="0">
                <a:latin typeface="Arial Narrow" panose="020B0606020202030204" pitchFamily="34" charset="0"/>
                <a:ea typeface="Times New Roman" panose="02020603050405020304" pitchFamily="18" charset="0"/>
                <a:cs typeface="Arial" panose="020B0604020202020204" pitchFamily="34" charset="0"/>
              </a:rPr>
              <a:t>Velazco, Y., Lara, I., &amp; Álvarez, R. (2019). </a:t>
            </a:r>
            <a:r>
              <a:rPr lang="es-ES" altLang="en-US" i="1" dirty="0">
                <a:latin typeface="Arial Narrow" panose="020B0606020202030204" pitchFamily="34" charset="0"/>
                <a:ea typeface="Times New Roman" panose="02020603050405020304" pitchFamily="18" charset="0"/>
                <a:cs typeface="Arial" panose="020B0604020202020204" pitchFamily="34" charset="0"/>
              </a:rPr>
              <a:t>La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decosntrucción</a:t>
            </a:r>
            <a:r>
              <a:rPr lang="es-ES" altLang="en-US" i="1" dirty="0">
                <a:latin typeface="Arial Narrow" panose="020B0606020202030204" pitchFamily="34" charset="0"/>
                <a:ea typeface="Times New Roman" panose="02020603050405020304" pitchFamily="18" charset="0"/>
                <a:cs typeface="Arial" panose="020B0604020202020204" pitchFamily="34" charset="0"/>
              </a:rPr>
              <a:t> de los imaginarios sociales sobre la violencia simbólica de </a:t>
            </a:r>
            <a:r>
              <a:rPr lang="es-ES" altLang="en-US" i="1" dirty="0" err="1">
                <a:latin typeface="Arial Narrow" panose="020B0606020202030204" pitchFamily="34" charset="0"/>
                <a:ea typeface="Times New Roman" panose="02020603050405020304" pitchFamily="18" charset="0"/>
                <a:cs typeface="Arial" panose="020B0604020202020204" pitchFamily="34" charset="0"/>
              </a:rPr>
              <a:t>género:retos</a:t>
            </a:r>
            <a:r>
              <a:rPr lang="es-ES" altLang="en-US" i="1" dirty="0">
                <a:latin typeface="Arial Narrow" panose="020B0606020202030204" pitchFamily="34" charset="0"/>
                <a:ea typeface="Times New Roman" panose="02020603050405020304" pitchFamily="18" charset="0"/>
                <a:cs typeface="Arial" panose="020B0604020202020204" pitchFamily="34" charset="0"/>
              </a:rPr>
              <a:t> en la formación humanista del profesional de la salud.</a:t>
            </a:r>
            <a:r>
              <a:rPr lang="es-ES" altLang="en-US" dirty="0">
                <a:latin typeface="Arial Narrow" panose="020B0606020202030204" pitchFamily="34" charset="0"/>
                <a:ea typeface="Times New Roman" panose="02020603050405020304" pitchFamily="18" charset="0"/>
                <a:cs typeface="Arial" panose="020B0604020202020204" pitchFamily="34" charset="0"/>
              </a:rPr>
              <a:t> Matanzas, Cuba.: VII Taller Internacional La enseñanza de las disciplinas humanísticas. Humanística 2019. Universidad de Matanzas.</a:t>
            </a:r>
            <a:endParaRPr lang="en-US" altLang="en-US" sz="2000" dirty="0"/>
          </a:p>
          <a:p>
            <a:pPr lvl="0" defTabSz="914400" eaLnBrk="0" fontAlgn="base" hangingPunct="0">
              <a:spcBef>
                <a:spcPct val="0"/>
              </a:spcBef>
              <a:spcAft>
                <a:spcPct val="0"/>
              </a:spcAft>
            </a:pPr>
            <a:r>
              <a:rPr lang="es-ES" altLang="en-US" dirty="0" err="1">
                <a:latin typeface="Arial Narrow" panose="020B0606020202030204" pitchFamily="34" charset="0"/>
                <a:ea typeface="Times New Roman" panose="02020603050405020304" pitchFamily="18" charset="0"/>
                <a:cs typeface="Arial" panose="020B0604020202020204" pitchFamily="34" charset="0"/>
              </a:rPr>
              <a:t>Verdú</a:t>
            </a:r>
            <a:r>
              <a:rPr lang="es-ES" altLang="en-US" dirty="0">
                <a:latin typeface="Arial Narrow" panose="020B0606020202030204" pitchFamily="34" charset="0"/>
                <a:ea typeface="Times New Roman" panose="02020603050405020304" pitchFamily="18" charset="0"/>
                <a:cs typeface="Arial" panose="020B0604020202020204" pitchFamily="34" charset="0"/>
              </a:rPr>
              <a:t>, A. (2018). El sufrimiento de la mujer objeto. Consecuencias de la cosificación sexual de las mujeres en los medios de comunicación. </a:t>
            </a:r>
            <a:r>
              <a:rPr lang="en-US" altLang="en-US" i="1" dirty="0" err="1">
                <a:latin typeface="Arial Narrow" panose="020B0606020202030204" pitchFamily="34" charset="0"/>
                <a:ea typeface="Times New Roman" panose="02020603050405020304" pitchFamily="18" charset="0"/>
                <a:cs typeface="Arial" panose="020B0604020202020204" pitchFamily="34" charset="0"/>
              </a:rPr>
              <a:t>Feminismo</a:t>
            </a:r>
            <a:r>
              <a:rPr lang="en-US" altLang="en-US" i="1" dirty="0">
                <a:latin typeface="Arial Narrow" panose="020B0606020202030204" pitchFamily="34" charset="0"/>
                <a:ea typeface="Times New Roman" panose="02020603050405020304" pitchFamily="18" charset="0"/>
                <a:cs typeface="Arial" panose="020B0604020202020204" pitchFamily="34" charset="0"/>
              </a:rPr>
              <a:t>/s</a:t>
            </a:r>
            <a:r>
              <a:rPr lang="en-US" altLang="en-US" dirty="0">
                <a:latin typeface="Arial Narrow" panose="020B0606020202030204" pitchFamily="34" charset="0"/>
                <a:ea typeface="Times New Roman" panose="02020603050405020304" pitchFamily="18" charset="0"/>
                <a:cs typeface="Arial" panose="020B0604020202020204" pitchFamily="34" charset="0"/>
              </a:rPr>
              <a:t>, 167-186</a:t>
            </a:r>
            <a:r>
              <a:rPr lang="en-US" altLang="en-US" dirty="0" smtClean="0">
                <a:latin typeface="Arial Narrow" panose="020B0606020202030204" pitchFamily="34" charset="0"/>
                <a:ea typeface="Times New Roman" panose="02020603050405020304" pitchFamily="18" charset="0"/>
                <a:cs typeface="Arial" panose="020B0604020202020204" pitchFamily="34" charset="0"/>
              </a:rPr>
              <a:t>.</a:t>
            </a:r>
            <a:endParaRPr lang="en-US" altLang="en-US" sz="2000" dirty="0"/>
          </a:p>
        </p:txBody>
      </p:sp>
      <p:sp>
        <p:nvSpPr>
          <p:cNvPr id="3" name="TextBox 2"/>
          <p:cNvSpPr txBox="1"/>
          <p:nvPr/>
        </p:nvSpPr>
        <p:spPr>
          <a:xfrm>
            <a:off x="1851103" y="639947"/>
            <a:ext cx="17389398" cy="1323439"/>
          </a:xfrm>
          <a:prstGeom prst="rect">
            <a:avLst/>
          </a:prstGeom>
          <a:noFill/>
        </p:spPr>
        <p:txBody>
          <a:bodyPr wrap="square" rtlCol="0">
            <a:spAutoFit/>
          </a:bodyPr>
          <a:lstStyle/>
          <a:p>
            <a:r>
              <a:rPr lang="es-AR" sz="8000" b="1" dirty="0" smtClean="0"/>
              <a:t>CONGRESO UNIVERSIDAD </a:t>
            </a:r>
            <a:r>
              <a:rPr lang="es-AR" sz="8000" b="1" dirty="0" smtClean="0">
                <a:solidFill>
                  <a:srgbClr val="00B0F0"/>
                </a:solidFill>
              </a:rPr>
              <a:t>2022</a:t>
            </a:r>
            <a:endParaRPr lang="en-US" sz="8000" b="1" dirty="0">
              <a:solidFill>
                <a:srgbClr val="00B0F0"/>
              </a:solidFill>
            </a:endParaRP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2025</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ArialMT</vt:lpstr>
      <vt:lpstr>Calibri</vt:lpstr>
      <vt:lpstr>Calibri Light</vt:lpstr>
      <vt:lpstr>Times New Roman</vt:lpstr>
      <vt:lpstr>Tema de Office</vt:lpstr>
      <vt:lpstr>IX Taller Internacional sobre la Formación Universitaria de Profesionales de la Educación. Título: RESULTADOS DEL PROYECTO SOLUNA EN FUNCIÓN DE LA FORMACIÓN DEL PROFESIONAL DE LA EDUCACIÓN.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Surface</cp:lastModifiedBy>
  <cp:revision>11</cp:revision>
  <dcterms:created xsi:type="dcterms:W3CDTF">2021-12-21T16:45:31Z</dcterms:created>
  <dcterms:modified xsi:type="dcterms:W3CDTF">2022-01-21T21:26:47Z</dcterms:modified>
</cp:coreProperties>
</file>