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0" d="100"/>
          <a:sy n="40" d="100"/>
        </p:scale>
        <p:origin x="-456" y="2088"/>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1/18/2022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3b841LS"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doi.org/10.11144/Javeriana.syp30-58.cpcs" TargetMode="External"/><Relationship Id="rId4" Type="http://schemas.openxmlformats.org/officeDocument/2006/relationships/hyperlink" Target="https://bit.ly/2XdGoh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57200"/>
            <a:ext cx="21959888" cy="32756985"/>
          </a:xfrm>
          <a:prstGeom prst="rect">
            <a:avLst/>
          </a:prstGeom>
        </p:spPr>
      </p:pic>
      <p:sp>
        <p:nvSpPr>
          <p:cNvPr id="2" name="Título 1"/>
          <p:cNvSpPr>
            <a:spLocks noGrp="1"/>
          </p:cNvSpPr>
          <p:nvPr>
            <p:ph type="ctrTitle"/>
          </p:nvPr>
        </p:nvSpPr>
        <p:spPr>
          <a:xfrm>
            <a:off x="1646991" y="4781989"/>
            <a:ext cx="18665906" cy="1114206"/>
          </a:xfrm>
        </p:spPr>
        <p:txBody>
          <a:bodyPr>
            <a:noAutofit/>
          </a:bodyPr>
          <a:lstStyle/>
          <a:p>
            <a:r>
              <a:rPr lang="es-ES" sz="4800" b="1" dirty="0" smtClean="0"/>
              <a:t>XVI TALLER INTERNACIONAL</a:t>
            </a:r>
            <a:br>
              <a:rPr lang="es-ES" sz="4800" b="1" dirty="0" smtClean="0"/>
            </a:br>
            <a:r>
              <a:rPr lang="es-ES" sz="4800" b="1" dirty="0" smtClean="0"/>
              <a:t> “LA EDUCACIÓN SUPERIOR Y SUS PERSPECTIVAS” </a:t>
            </a:r>
            <a:endParaRPr lang="en-US" sz="3200" b="1" dirty="0">
              <a:solidFill>
                <a:srgbClr val="002060"/>
              </a:solidFill>
            </a:endParaRPr>
          </a:p>
        </p:txBody>
      </p:sp>
      <p:sp>
        <p:nvSpPr>
          <p:cNvPr id="3" name="Subtítulo 2"/>
          <p:cNvSpPr>
            <a:spLocks noGrp="1"/>
          </p:cNvSpPr>
          <p:nvPr>
            <p:ph type="subTitle" idx="1"/>
          </p:nvPr>
        </p:nvSpPr>
        <p:spPr>
          <a:xfrm>
            <a:off x="1646990" y="10950057"/>
            <a:ext cx="18665905" cy="854419"/>
          </a:xfrm>
        </p:spPr>
        <p:txBody>
          <a:bodyPr>
            <a:noAutofit/>
          </a:bodyPr>
          <a:lstStyle/>
          <a:p>
            <a:pPr algn="just"/>
            <a:r>
              <a:rPr lang="es-ES" sz="2800" dirty="0"/>
              <a:t>El presente  trabajo se concentra en analizar la oferta académica de pregrado de las universidades mejor posicionada de cada país, de los 20 que conforman el área latinoamericana. Metodológicamente, la selección se basó en la triangulación de la información contenida en tres de los clasificadores más reputados internacionalmente. De ahí se examinaron los perfiles y mallas curriculares de 52 carreras de Comunicación y Periodismo, en 16 de las cuales se concentra la oferta académica en CDCS</a:t>
            </a:r>
            <a:endParaRPr lang="en-US" sz="2800" dirty="0"/>
          </a:p>
        </p:txBody>
      </p:sp>
      <p:sp>
        <p:nvSpPr>
          <p:cNvPr id="28" name="Título 1"/>
          <p:cNvSpPr txBox="1">
            <a:spLocks/>
          </p:cNvSpPr>
          <p:nvPr/>
        </p:nvSpPr>
        <p:spPr>
          <a:xfrm>
            <a:off x="2318921" y="6124795"/>
            <a:ext cx="17722096" cy="1114206"/>
          </a:xfrm>
          <a:prstGeom prst="rect">
            <a:avLst/>
          </a:prstGeom>
        </p:spPr>
        <p:txBody>
          <a:bodyPr vert="horz" lIns="91440" tIns="45720" rIns="91440" bIns="45720" rtlCol="0" anchor="b">
            <a:normAutofit fontScale="85000" lnSpcReduction="1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b="1" dirty="0" smtClean="0">
                <a:latin typeface="Arial"/>
                <a:ea typeface="Calibri"/>
              </a:rPr>
              <a:t>COMUNICACIÓN, DESARROLLO Y CAMBIO SOCIAL EN LA OFERTA ACADÉMICA UNIVERSITARIA DE PREGRADO EN AMÉRICA LATINA</a:t>
            </a:r>
            <a:endParaRPr lang="en-US" sz="4800" dirty="0">
              <a:solidFill>
                <a:srgbClr val="002060"/>
              </a:solidFill>
            </a:endParaRPr>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2590799" y="7475285"/>
            <a:ext cx="17450217" cy="2356520"/>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es-ES" sz="4000" dirty="0" err="1"/>
              <a:t>Dr.C</a:t>
            </a:r>
            <a:r>
              <a:rPr lang="es-ES" sz="4000" dirty="0"/>
              <a:t>.</a:t>
            </a:r>
            <a:r>
              <a:rPr lang="es-ES" sz="4000" b="1" dirty="0"/>
              <a:t> </a:t>
            </a:r>
            <a:r>
              <a:rPr lang="es-ES" sz="4000" dirty="0"/>
              <a:t>Rafael Ángel Salazar Martínez, Universidad de Holguín-Centro Universitario </a:t>
            </a:r>
            <a:r>
              <a:rPr lang="es-ES" sz="4000" dirty="0" smtClean="0"/>
              <a:t>Municipal </a:t>
            </a:r>
            <a:r>
              <a:rPr lang="es-ES" sz="4000" dirty="0"/>
              <a:t>de </a:t>
            </a:r>
            <a:r>
              <a:rPr lang="es-ES" sz="4000" dirty="0" smtClean="0"/>
              <a:t>Mayarí.</a:t>
            </a:r>
          </a:p>
          <a:p>
            <a:pPr marL="0" indent="0" algn="ctr">
              <a:lnSpc>
                <a:spcPct val="100000"/>
              </a:lnSpc>
              <a:spcBef>
                <a:spcPts val="0"/>
              </a:spcBef>
              <a:buNone/>
            </a:pPr>
            <a:r>
              <a:rPr lang="es-ES" sz="4000" dirty="0" err="1"/>
              <a:t>D</a:t>
            </a:r>
            <a:r>
              <a:rPr lang="es-ES" sz="4000" dirty="0" err="1" smtClean="0"/>
              <a:t>ra.C</a:t>
            </a:r>
            <a:r>
              <a:rPr lang="es-ES" sz="4000" dirty="0" smtClean="0"/>
              <a:t>. </a:t>
            </a:r>
            <a:r>
              <a:rPr lang="es-ES" sz="4000" dirty="0" err="1" smtClean="0"/>
              <a:t>Rayza</a:t>
            </a:r>
            <a:r>
              <a:rPr lang="es-ES" sz="4000" dirty="0" smtClean="0"/>
              <a:t> </a:t>
            </a:r>
            <a:r>
              <a:rPr lang="es-ES" sz="4000" dirty="0"/>
              <a:t>Portal Moreno, Universidad de la Habana-Facultad de </a:t>
            </a:r>
            <a:r>
              <a:rPr lang="es-ES" sz="4000" dirty="0" smtClean="0"/>
              <a:t>Comunicación</a:t>
            </a:r>
            <a:endParaRPr lang="es-ES" sz="4000" dirty="0">
              <a:effectLst/>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3000" dirty="0"/>
              <a:t>Como principal hallazgo, se  </a:t>
            </a:r>
            <a:r>
              <a:rPr lang="es-ES" sz="3000" dirty="0" smtClean="0"/>
              <a:t>identificaron 4 </a:t>
            </a:r>
            <a:r>
              <a:rPr lang="es-ES" sz="3000" dirty="0"/>
              <a:t>ejes temáticos </a:t>
            </a:r>
            <a:r>
              <a:rPr lang="es-ES" sz="3000" dirty="0" smtClean="0"/>
              <a:t>preponderantes en CDCS, donde se aprecia una </a:t>
            </a:r>
            <a:r>
              <a:rPr lang="es-ES" sz="3000" dirty="0"/>
              <a:t>dispersión curricular, así </a:t>
            </a:r>
            <a:r>
              <a:rPr lang="es-ES" sz="3000" dirty="0" smtClean="0"/>
              <a:t>como cierto </a:t>
            </a:r>
            <a:r>
              <a:rPr lang="es-ES" sz="3000" dirty="0"/>
              <a:t>desfasaje y algunos desencuentros con las tendencias más actuales de la producción </a:t>
            </a:r>
            <a:r>
              <a:rPr lang="es-ES" sz="3000" dirty="0" smtClean="0"/>
              <a:t>científica. No </a:t>
            </a:r>
            <a:r>
              <a:rPr lang="es-ES" sz="3000" dirty="0"/>
              <a:t>obstante, </a:t>
            </a:r>
            <a:r>
              <a:rPr lang="es-ES" sz="3000" dirty="0" smtClean="0"/>
              <a:t>la </a:t>
            </a:r>
            <a:r>
              <a:rPr lang="es-ES" sz="3000" dirty="0"/>
              <a:t>evidencia empírica ofrece un panorama satisfactorio, con una oferta generalizada cuyo peso en la formación resulta significativo.  </a:t>
            </a:r>
          </a:p>
          <a:p>
            <a:r>
              <a:rPr lang="es-ES" sz="3000" dirty="0"/>
              <a:t> </a:t>
            </a:r>
          </a:p>
          <a:p>
            <a:pPr algn="l"/>
            <a:endParaRPr lang="en-US" sz="3000" dirty="0"/>
          </a:p>
        </p:txBody>
      </p:sp>
      <p:sp>
        <p:nvSpPr>
          <p:cNvPr id="42" name="Rectángulo 41"/>
          <p:cNvSpPr/>
          <p:nvPr/>
        </p:nvSpPr>
        <p:spPr>
          <a:xfrm>
            <a:off x="1181100" y="1418058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16926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n-US" sz="3200" dirty="0" smtClean="0"/>
              <a:t>Los </a:t>
            </a:r>
            <a:r>
              <a:rPr lang="en-US" sz="3200" dirty="0" err="1" smtClean="0"/>
              <a:t>hallazgos</a:t>
            </a:r>
            <a:r>
              <a:rPr lang="en-US" sz="3200" dirty="0" smtClean="0"/>
              <a:t> del </a:t>
            </a:r>
            <a:r>
              <a:rPr lang="en-US" sz="3200" dirty="0" err="1" smtClean="0"/>
              <a:t>presente</a:t>
            </a:r>
            <a:r>
              <a:rPr lang="en-US" sz="3200" dirty="0" smtClean="0"/>
              <a:t> </a:t>
            </a:r>
            <a:r>
              <a:rPr lang="en-US" sz="3200" dirty="0" err="1" smtClean="0"/>
              <a:t>trabajo</a:t>
            </a:r>
            <a:r>
              <a:rPr lang="en-US" sz="3200" dirty="0" smtClean="0"/>
              <a:t> </a:t>
            </a:r>
            <a:r>
              <a:rPr lang="en-US" sz="3200" dirty="0" err="1" smtClean="0"/>
              <a:t>reflejan</a:t>
            </a:r>
            <a:r>
              <a:rPr lang="en-US" sz="3200" dirty="0" smtClean="0"/>
              <a:t> un panorama </a:t>
            </a:r>
            <a:r>
              <a:rPr lang="en-US" sz="3200" dirty="0" err="1" smtClean="0"/>
              <a:t>que</a:t>
            </a:r>
            <a:r>
              <a:rPr lang="en-US" sz="3200" dirty="0" smtClean="0"/>
              <a:t> </a:t>
            </a:r>
            <a:r>
              <a:rPr lang="en-US" sz="3200" dirty="0" err="1" smtClean="0"/>
              <a:t>difiere</a:t>
            </a:r>
            <a:r>
              <a:rPr lang="en-US" sz="3200" dirty="0" smtClean="0"/>
              <a:t> de lo </a:t>
            </a:r>
            <a:r>
              <a:rPr lang="es-ES" sz="3200" dirty="0" smtClean="0"/>
              <a:t>aseverado por </a:t>
            </a:r>
            <a:r>
              <a:rPr lang="es-ES" sz="3200" dirty="0" smtClean="0"/>
              <a:t>varios autores años atrás, </a:t>
            </a:r>
            <a:r>
              <a:rPr lang="es-ES" sz="3200" dirty="0" smtClean="0"/>
              <a:t>en quienes se aprecia cierto malestar </a:t>
            </a:r>
            <a:r>
              <a:rPr lang="es-ES" sz="3200" dirty="0"/>
              <a:t>por el contraste </a:t>
            </a:r>
            <a:r>
              <a:rPr lang="es-ES" sz="3200" dirty="0" smtClean="0"/>
              <a:t>entre </a:t>
            </a:r>
            <a:r>
              <a:rPr lang="es-ES" sz="3200" dirty="0"/>
              <a:t>la formación especializada en </a:t>
            </a:r>
            <a:r>
              <a:rPr lang="es-ES" sz="3200" dirty="0" smtClean="0"/>
              <a:t>CDCS y la vigorosa tradición del campo en América Latina.</a:t>
            </a:r>
            <a:r>
              <a:rPr lang="en-US" sz="3200" dirty="0" smtClean="0"/>
              <a:t> </a:t>
            </a:r>
            <a:endParaRPr lang="en-US" sz="3200" dirty="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5480765"/>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3000" dirty="0" smtClean="0"/>
              <a:t>-</a:t>
            </a:r>
            <a:r>
              <a:rPr lang="es-ES" sz="3000" dirty="0" err="1" smtClean="0"/>
              <a:t>Barranquero</a:t>
            </a:r>
            <a:r>
              <a:rPr lang="es-ES" sz="3000" dirty="0"/>
              <a:t>, </a:t>
            </a:r>
            <a:r>
              <a:rPr lang="es-ES" sz="3000" dirty="0" smtClean="0"/>
              <a:t>A., </a:t>
            </a:r>
            <a:r>
              <a:rPr lang="es-ES" sz="3000" dirty="0"/>
              <a:t>&amp; Herrera-Huérfano, E. (2012). Un panorama de la formación especializada en comunicación, </a:t>
            </a:r>
            <a:r>
              <a:rPr lang="es-ES" sz="3000" dirty="0" smtClean="0"/>
              <a:t>  desarrollo </a:t>
            </a:r>
            <a:r>
              <a:rPr lang="es-ES" sz="3000" dirty="0"/>
              <a:t>y cambio social.. </a:t>
            </a:r>
            <a:r>
              <a:rPr lang="es-ES" sz="3000" i="1" dirty="0"/>
              <a:t>Razón y Palabra</a:t>
            </a:r>
            <a:r>
              <a:rPr lang="es-ES" sz="3000" dirty="0"/>
              <a:t>, (80). http://bit.ly/33sQNXb. </a:t>
            </a:r>
            <a:endParaRPr lang="es-ES" sz="3000" dirty="0" smtClean="0"/>
          </a:p>
          <a:p>
            <a:pPr algn="just">
              <a:lnSpc>
                <a:spcPct val="100000"/>
              </a:lnSpc>
              <a:spcBef>
                <a:spcPts val="0"/>
              </a:spcBef>
            </a:pPr>
            <a:r>
              <a:rPr lang="es-ES" sz="3000" dirty="0" smtClean="0"/>
              <a:t>-del </a:t>
            </a:r>
            <a:r>
              <a:rPr lang="es-ES" sz="3000" dirty="0"/>
              <a:t>Valle, C. (2004). Pertinencias y énfasis en la formación sobre comunicación para el desarrollo: diagnóstico y perspectivas de la experiencia iberoamericana. </a:t>
            </a:r>
            <a:r>
              <a:rPr lang="es-ES" sz="3000" i="1" dirty="0"/>
              <a:t>Redes.com</a:t>
            </a:r>
            <a:r>
              <a:rPr lang="es-ES" sz="3000" dirty="0"/>
              <a:t>, (1), 255-272. </a:t>
            </a:r>
            <a:r>
              <a:rPr lang="es-ES" sz="3000" dirty="0">
                <a:hlinkClick r:id="rId3"/>
              </a:rPr>
              <a:t>http://</a:t>
            </a:r>
            <a:r>
              <a:rPr lang="es-ES" sz="3000" dirty="0" smtClean="0">
                <a:hlinkClick r:id="rId3"/>
              </a:rPr>
              <a:t>bit.ly/3b841LS</a:t>
            </a:r>
            <a:endParaRPr lang="es-ES" sz="3000" dirty="0" smtClean="0"/>
          </a:p>
          <a:p>
            <a:pPr algn="just">
              <a:lnSpc>
                <a:spcPct val="100000"/>
              </a:lnSpc>
              <a:spcBef>
                <a:spcPts val="0"/>
              </a:spcBef>
            </a:pPr>
            <a:r>
              <a:rPr lang="es-ES" sz="3000" dirty="0"/>
              <a:t>-</a:t>
            </a:r>
            <a:r>
              <a:rPr lang="es-ES" sz="3000" dirty="0" err="1" smtClean="0"/>
              <a:t>Gumucio</a:t>
            </a:r>
            <a:r>
              <a:rPr lang="es-ES" sz="3000" dirty="0" smtClean="0"/>
              <a:t>-Dragón</a:t>
            </a:r>
            <a:r>
              <a:rPr lang="es-ES" sz="3000" dirty="0"/>
              <a:t>, A. (2004). El cuarto mosquetero: la comunicación para el cambio social. </a:t>
            </a:r>
            <a:r>
              <a:rPr lang="es-ES" sz="3000" i="1" dirty="0"/>
              <a:t>Investigación y desarrollo,</a:t>
            </a:r>
            <a:r>
              <a:rPr lang="es-ES" sz="3000" dirty="0"/>
              <a:t> 12 (1), 02-23. </a:t>
            </a:r>
            <a:r>
              <a:rPr lang="es-ES" sz="3000" dirty="0">
                <a:hlinkClick r:id="rId4"/>
              </a:rPr>
              <a:t>https://</a:t>
            </a:r>
            <a:r>
              <a:rPr lang="es-ES" sz="3000" dirty="0" smtClean="0">
                <a:hlinkClick r:id="rId4"/>
              </a:rPr>
              <a:t>bit.ly/2XdGohc</a:t>
            </a:r>
            <a:r>
              <a:rPr lang="es-ES" sz="3000" dirty="0" smtClean="0"/>
              <a:t>.</a:t>
            </a:r>
          </a:p>
          <a:p>
            <a:pPr algn="just">
              <a:lnSpc>
                <a:spcPct val="100000"/>
              </a:lnSpc>
              <a:spcBef>
                <a:spcPts val="0"/>
              </a:spcBef>
            </a:pPr>
            <a:r>
              <a:rPr lang="es-ES" sz="3000" dirty="0" smtClean="0"/>
              <a:t>________________. </a:t>
            </a:r>
            <a:r>
              <a:rPr lang="es-ES" sz="3000" dirty="0"/>
              <a:t>(2011). Comunicación para el cambio social: clave del desarrollo participativo. </a:t>
            </a:r>
            <a:r>
              <a:rPr lang="es-ES" sz="3000" i="1" dirty="0"/>
              <a:t>Signo y Pensamiento</a:t>
            </a:r>
            <a:r>
              <a:rPr lang="es-ES" sz="3000" dirty="0"/>
              <a:t>, 30 (58), 26-39. </a:t>
            </a:r>
            <a:r>
              <a:rPr lang="es-ES" sz="3000" dirty="0">
                <a:hlinkClick r:id="rId5"/>
              </a:rPr>
              <a:t>https://</a:t>
            </a:r>
            <a:r>
              <a:rPr lang="es-ES" sz="3000" dirty="0" smtClean="0">
                <a:hlinkClick r:id="rId5"/>
              </a:rPr>
              <a:t>doi.org/10.11144/Javeriana.syp30-58.cpcs</a:t>
            </a:r>
            <a:r>
              <a:rPr lang="es-ES" sz="3000" dirty="0" smtClean="0"/>
              <a:t>.</a:t>
            </a:r>
          </a:p>
          <a:p>
            <a:pPr algn="just">
              <a:lnSpc>
                <a:spcPct val="100000"/>
              </a:lnSpc>
              <a:spcBef>
                <a:spcPts val="0"/>
              </a:spcBef>
            </a:pPr>
            <a:r>
              <a:rPr lang="es-ES" sz="3000" dirty="0"/>
              <a:t>-</a:t>
            </a:r>
            <a:r>
              <a:rPr lang="es-ES" sz="3000" dirty="0" smtClean="0"/>
              <a:t>Lemus</a:t>
            </a:r>
            <a:r>
              <a:rPr lang="es-ES" sz="3000" dirty="0"/>
              <a:t>, M.C. (2017). Líneas de investigación preponderante sobre comunicación alternativa: de los orígenes a la era digital. </a:t>
            </a:r>
            <a:r>
              <a:rPr lang="en-US" sz="3000" dirty="0"/>
              <a:t>[Preponderant research lines on alternative communication: from the origins to the digital age]. </a:t>
            </a:r>
            <a:r>
              <a:rPr lang="es-ES" sz="3000" i="1" dirty="0"/>
              <a:t>Revista Internacional de Comunicación y Desarrollo</a:t>
            </a:r>
            <a:r>
              <a:rPr lang="es-ES" sz="3000" dirty="0"/>
              <a:t>, 5, 49-66. http://dx.doi.org/10.15304/ricd.2.5.3417. </a:t>
            </a:r>
          </a:p>
          <a:p>
            <a:pPr algn="just"/>
            <a:endParaRPr lang="es-ES" sz="3000" dirty="0"/>
          </a:p>
          <a:p>
            <a:pPr algn="just"/>
            <a:endParaRPr lang="es-ES" sz="3000" dirty="0" smtClean="0"/>
          </a:p>
          <a:p>
            <a:pPr algn="just"/>
            <a:endParaRPr lang="es-ES" sz="3000" dirty="0">
              <a:effectLst/>
            </a:endParaRPr>
          </a:p>
        </p:txBody>
      </p:sp>
      <p:sp>
        <p:nvSpPr>
          <p:cNvPr id="46" name="Rectángulo 45"/>
          <p:cNvSpPr/>
          <p:nvPr/>
        </p:nvSpPr>
        <p:spPr>
          <a:xfrm>
            <a:off x="1181100" y="22410277"/>
            <a:ext cx="19131795" cy="60564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TotalTime>
  <Words>441</Words>
  <Application>Microsoft Office PowerPoint</Application>
  <PresentationFormat>Personalizado</PresentationFormat>
  <Paragraphs>18</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XVI TALLER INTERNACIONAL  “LA EDUCACIÓN SUPERIOR Y SUS PERSPECTIVAS”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Rafa</cp:lastModifiedBy>
  <cp:revision>16</cp:revision>
  <dcterms:created xsi:type="dcterms:W3CDTF">2021-12-21T16:45:31Z</dcterms:created>
  <dcterms:modified xsi:type="dcterms:W3CDTF">2022-01-18T20:39:11Z</dcterms:modified>
</cp:coreProperties>
</file>