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56" r:id="rId2"/>
    <p:sldId id="257" r:id="rId3"/>
    <p:sldId id="258" r:id="rId4"/>
    <p:sldId id="259" r:id="rId5"/>
    <p:sldId id="262" r:id="rId6"/>
    <p:sldId id="263" r:id="rId7"/>
    <p:sldId id="264" r:id="rId8"/>
    <p:sldId id="260" r:id="rId9"/>
  </p:sldIdLst>
  <p:sldSz cx="12192000" cy="6858000"/>
  <p:notesSz cx="6858000" cy="9144000"/>
  <p:defaultTextStyle>
    <a:defPPr>
      <a:defRPr lang="es-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1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uario de Windows" initials="UdW" lastIdx="1" clrIdx="0">
    <p:extLst>
      <p:ext uri="{19B8F6BF-5375-455C-9EA6-DF929625EA0E}">
        <p15:presenceInfo xmlns:p15="http://schemas.microsoft.com/office/powerpoint/2012/main" userId="Usuario de Window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137" autoAdjust="0"/>
    <p:restoredTop sz="94660"/>
  </p:normalViewPr>
  <p:slideViewPr>
    <p:cSldViewPr snapToGrid="0">
      <p:cViewPr varScale="1">
        <p:scale>
          <a:sx n="63" d="100"/>
          <a:sy n="63" d="100"/>
        </p:scale>
        <p:origin x="720" y="52"/>
      </p:cViewPr>
      <p:guideLst>
        <p:guide orient="horz" pos="2184"/>
        <p:guide pos="381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U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D2A4B0-F520-412D-983B-9DF58D85F13B}" type="datetimeFigureOut">
              <a:rPr lang="es-US" smtClean="0"/>
              <a:t>20-ene-22</a:t>
            </a:fld>
            <a:endParaRPr lang="es-U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U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U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A32624-CD2D-4A43-9C50-9D64055E39C5}" type="slidenum">
              <a:rPr lang="es-US" smtClean="0"/>
              <a:t>‹Nº›</a:t>
            </a:fld>
            <a:endParaRPr lang="es-US"/>
          </a:p>
        </p:txBody>
      </p:sp>
    </p:spTree>
    <p:extLst>
      <p:ext uri="{BB962C8B-B14F-4D97-AF65-F5344CB8AC3E}">
        <p14:creationId xmlns:p14="http://schemas.microsoft.com/office/powerpoint/2010/main" val="14707907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El trabajo se titula “Seis décadas de educación superior cubana en Revolución”. Sus autores, Dr.C. Rodolfo Alarcón Ortiz, </a:t>
            </a:r>
            <a:r>
              <a:rPr lang="es-ES" dirty="0" err="1"/>
              <a:t>Dra.C</a:t>
            </a:r>
            <a:r>
              <a:rPr lang="es-ES" dirty="0"/>
              <a:t>. Berta </a:t>
            </a:r>
            <a:r>
              <a:rPr lang="es-ES" dirty="0" err="1"/>
              <a:t>Pichs</a:t>
            </a:r>
            <a:r>
              <a:rPr lang="es-ES" dirty="0"/>
              <a:t> Herrera y Dr.C. Enrique Iñigo Bajo, son profesores del Centro de Estudios para el Perfeccionamiento de la Educación Superior (CEPES) de la Universidad de La Habana, Cuba.  </a:t>
            </a:r>
            <a:endParaRPr lang="es-US" dirty="0"/>
          </a:p>
        </p:txBody>
      </p:sp>
      <p:sp>
        <p:nvSpPr>
          <p:cNvPr id="4" name="Marcador de número de diapositiva 3"/>
          <p:cNvSpPr>
            <a:spLocks noGrp="1"/>
          </p:cNvSpPr>
          <p:nvPr>
            <p:ph type="sldNum" sz="quarter" idx="5"/>
          </p:nvPr>
        </p:nvSpPr>
        <p:spPr/>
        <p:txBody>
          <a:bodyPr/>
          <a:lstStyle/>
          <a:p>
            <a:fld id="{99A32624-CD2D-4A43-9C50-9D64055E39C5}" type="slidenum">
              <a:rPr lang="es-US" smtClean="0"/>
              <a:t>1</a:t>
            </a:fld>
            <a:endParaRPr lang="es-US"/>
          </a:p>
        </p:txBody>
      </p:sp>
    </p:spTree>
    <p:extLst>
      <p:ext uri="{BB962C8B-B14F-4D97-AF65-F5344CB8AC3E}">
        <p14:creationId xmlns:p14="http://schemas.microsoft.com/office/powerpoint/2010/main" val="33104745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algn="just">
              <a:lnSpc>
                <a:spcPct val="107000"/>
              </a:lnSpc>
              <a:spcBef>
                <a:spcPts val="0"/>
              </a:spcBef>
              <a:spcAft>
                <a:spcPts val="0"/>
              </a:spcAft>
            </a:pPr>
            <a:r>
              <a:rPr lang="es-US" sz="1200" dirty="0">
                <a:effectLst/>
                <a:latin typeface="Arial" panose="020B0604020202020204" pitchFamily="34" charset="0"/>
                <a:ea typeface="DengXian" panose="02010600030101010101" pitchFamily="2" charset="-122"/>
                <a:cs typeface="Times New Roman" panose="02020603050405020304" pitchFamily="18" charset="0"/>
              </a:rPr>
              <a:t>La calidad de las instituciones de educación superior es un concepto multidimensional abarcador de todas sus funciones y actividades y un tema de debate y atención permanente en indisoluble conexión con la pertinencia y la internacionalización. En Cuba, desde el triunfo de la Revolución en 1959, tiene lugar un proceso ininterrumpido de cambios audaces y profundos dirigidos a la universalización de la educación con calidad, inclusión y equidad. </a:t>
            </a:r>
            <a:endParaRPr lang="es-US" sz="1100" dirty="0">
              <a:effectLst/>
              <a:latin typeface="Calibri" panose="020F0502020204030204" pitchFamily="34" charset="0"/>
              <a:ea typeface="DengXian" panose="02010600030101010101" pitchFamily="2" charset="-122"/>
              <a:cs typeface="Times New Roman" panose="02020603050405020304" pitchFamily="18" charset="0"/>
            </a:endParaRPr>
          </a:p>
          <a:p>
            <a:endParaRPr lang="es-US" dirty="0"/>
          </a:p>
        </p:txBody>
      </p:sp>
      <p:sp>
        <p:nvSpPr>
          <p:cNvPr id="4" name="Marcador de número de diapositiva 3"/>
          <p:cNvSpPr>
            <a:spLocks noGrp="1"/>
          </p:cNvSpPr>
          <p:nvPr>
            <p:ph type="sldNum" sz="quarter" idx="5"/>
          </p:nvPr>
        </p:nvSpPr>
        <p:spPr/>
        <p:txBody>
          <a:bodyPr/>
          <a:lstStyle/>
          <a:p>
            <a:fld id="{99A32624-CD2D-4A43-9C50-9D64055E39C5}" type="slidenum">
              <a:rPr lang="es-US" smtClean="0"/>
              <a:t>2</a:t>
            </a:fld>
            <a:endParaRPr lang="es-US"/>
          </a:p>
        </p:txBody>
      </p:sp>
    </p:spTree>
    <p:extLst>
      <p:ext uri="{BB962C8B-B14F-4D97-AF65-F5344CB8AC3E}">
        <p14:creationId xmlns:p14="http://schemas.microsoft.com/office/powerpoint/2010/main" val="42934385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800" dirty="0">
                <a:effectLst/>
                <a:latin typeface="Arial" panose="020B0604020202020204" pitchFamily="34" charset="0"/>
                <a:ea typeface="DengXian" panose="02010600030101010101" pitchFamily="2" charset="-122"/>
                <a:cs typeface="Times New Roman" panose="02020603050405020304" pitchFamily="18" charset="0"/>
              </a:rPr>
              <a:t>El presente trabajo pretende caracterizar el desarrollo cualitativo de la educación superior cubana a lo largo de las seis décadas transcurridas desde el triunfo de la Revolución, agrupándolas en tres periodos representativos de momentos históricos portadores de cambios cualitativos sistémicos de gran envergadura. En cada uno de ellos se identifican los hechos más relevantes que los conforman y se incluyen apreciaciones críticas de los autores. El estudio se basó en el análisis de documentos de políticas nacionales y propias del sistema, de informes de resultados institucionales y en la valoración de experiencias de los autores. </a:t>
            </a:r>
            <a:endParaRPr lang="es-US" sz="1800" dirty="0">
              <a:effectLst/>
              <a:latin typeface="Calibri" panose="020F0502020204030204" pitchFamily="34" charset="0"/>
              <a:ea typeface="DengXian" panose="02010600030101010101" pitchFamily="2" charset="-122"/>
              <a:cs typeface="Times New Roman" panose="02020603050405020304" pitchFamily="18" charset="0"/>
            </a:endParaRPr>
          </a:p>
          <a:p>
            <a:endParaRPr lang="es-US" dirty="0"/>
          </a:p>
        </p:txBody>
      </p:sp>
      <p:sp>
        <p:nvSpPr>
          <p:cNvPr id="4" name="Marcador de número de diapositiva 3"/>
          <p:cNvSpPr>
            <a:spLocks noGrp="1"/>
          </p:cNvSpPr>
          <p:nvPr>
            <p:ph type="sldNum" sz="quarter" idx="5"/>
          </p:nvPr>
        </p:nvSpPr>
        <p:spPr/>
        <p:txBody>
          <a:bodyPr/>
          <a:lstStyle/>
          <a:p>
            <a:fld id="{99A32624-CD2D-4A43-9C50-9D64055E39C5}" type="slidenum">
              <a:rPr lang="es-US" smtClean="0"/>
              <a:t>3</a:t>
            </a:fld>
            <a:endParaRPr lang="es-US"/>
          </a:p>
        </p:txBody>
      </p:sp>
    </p:spTree>
    <p:extLst>
      <p:ext uri="{BB962C8B-B14F-4D97-AF65-F5344CB8AC3E}">
        <p14:creationId xmlns:p14="http://schemas.microsoft.com/office/powerpoint/2010/main" val="4078057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800" dirty="0">
                <a:effectLst/>
                <a:latin typeface="Arial" panose="020B0604020202020204" pitchFamily="34" charset="0"/>
                <a:ea typeface="DengXian" panose="02010600030101010101" pitchFamily="2" charset="-122"/>
                <a:cs typeface="Times New Roman" panose="02020603050405020304" pitchFamily="18" charset="0"/>
              </a:rPr>
              <a:t>A la etapa 1959-1975 correspondió la conceptualización y construcción de las bases de la Universidad en Revolución. Se caracterizó por el establecimiento de los conceptos fundacionales del sistema de la educación superior cubana y por su construcción consecuente y paulatina partiendo de “La Reforma Universitaria de 1962” que definió la nueva universidad que los nuevos tiempos demandaban, fertilizada y actualizada sistemáticamente por documentos programáticos posteriores del Partido y el Gobierno. Destacan la ampliación del acceso, la conformación y superación sistemática del claustro y los avances en la formación integral, el desarrollo científico, el fomento de la educación de posgrado y la construcción y ampliación de edificaciones dotadas de la base material de estudio indispensable. En el periodo se manifestó un insuficiente diálogo, comunicación e intercambio de experiencias entre las universidades, un enfoque esencialmente endógeno del aseguramiento de la calidad y exageraciones ocasionales en el tiempo lectivo dedicado a la práctica laboral y no siempre con carácter profesional. </a:t>
            </a:r>
            <a:endParaRPr lang="es-US" sz="1800" dirty="0">
              <a:effectLst/>
              <a:latin typeface="Calibri" panose="020F0502020204030204" pitchFamily="34" charset="0"/>
              <a:ea typeface="DengXian" panose="02010600030101010101" pitchFamily="2" charset="-122"/>
              <a:cs typeface="Times New Roman" panose="02020603050405020304" pitchFamily="18" charset="0"/>
            </a:endParaRPr>
          </a:p>
          <a:p>
            <a:endParaRPr lang="es-US" dirty="0"/>
          </a:p>
        </p:txBody>
      </p:sp>
      <p:sp>
        <p:nvSpPr>
          <p:cNvPr id="4" name="Marcador de número de diapositiva 3"/>
          <p:cNvSpPr>
            <a:spLocks noGrp="1"/>
          </p:cNvSpPr>
          <p:nvPr>
            <p:ph type="sldNum" sz="quarter" idx="5"/>
          </p:nvPr>
        </p:nvSpPr>
        <p:spPr/>
        <p:txBody>
          <a:bodyPr/>
          <a:lstStyle/>
          <a:p>
            <a:fld id="{99A32624-CD2D-4A43-9C50-9D64055E39C5}" type="slidenum">
              <a:rPr lang="es-US" smtClean="0"/>
              <a:t>4</a:t>
            </a:fld>
            <a:endParaRPr lang="es-US"/>
          </a:p>
        </p:txBody>
      </p:sp>
    </p:spTree>
    <p:extLst>
      <p:ext uri="{BB962C8B-B14F-4D97-AF65-F5344CB8AC3E}">
        <p14:creationId xmlns:p14="http://schemas.microsoft.com/office/powerpoint/2010/main" val="27387190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US" sz="1800" kern="1200" dirty="0">
                <a:effectLst/>
                <a:latin typeface="Arial" panose="020B0604020202020204" pitchFamily="34" charset="0"/>
                <a:ea typeface="Verdana" panose="020B0604030504040204" pitchFamily="34" charset="0"/>
              </a:rPr>
              <a:t>1976-2000, es una etapa de perfeccionamiento y consolidación del sistema cubano de educación superior. Se caracteriza por la conceptualización y consolidación paulatina de una universidad científica, tecnológica y humanista comprometida con el proyecto social cubano, partiendo de la creación en 1976 de la red de 28 centros de educación superior y de su órgano rector, el MES, resultantes del </a:t>
            </a:r>
            <a:r>
              <a:rPr lang="es-US" sz="1800" dirty="0">
                <a:effectLst/>
                <a:latin typeface="Arial" panose="020B0604020202020204" pitchFamily="34" charset="0"/>
                <a:ea typeface="Times New Roman" panose="02020603050405020304" pitchFamily="18" charset="0"/>
              </a:rPr>
              <a:t>desarrollo cuantitativo y cualitativo alcanzado por las sedes y filiales universitarias. Destaca en la etapa </a:t>
            </a:r>
            <a:r>
              <a:rPr lang="es-US" sz="1800" dirty="0">
                <a:effectLst/>
                <a:latin typeface="Arial" panose="020B0604020202020204" pitchFamily="34" charset="0"/>
                <a:ea typeface="DengXian" panose="02010600030101010101" pitchFamily="2" charset="-122"/>
                <a:cs typeface="Times New Roman" panose="02020603050405020304" pitchFamily="18" charset="0"/>
              </a:rPr>
              <a:t>un desarrollo ascendente de la formación de profesionales, el   fortalecimiento del sistema de educación de postgrado, la generalización paulatina de la investigación científica en el claustro y el perfeccionamiento de la extensión universitaria.  Junto a los avances se identifican insuficiencias como la instauración de especialidades de perfil estrecho posteriormente rectificada, centralismo excesivo, jerarquización ocasional del pregrado en detrimento de la investigación y el postgrado y la asimilación impropia de algunas experiencias de la escuela superior soviética.   </a:t>
            </a:r>
            <a:endParaRPr lang="es-US"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lgn="just">
              <a:spcBef>
                <a:spcPts val="0"/>
              </a:spcBef>
              <a:spcAft>
                <a:spcPts val="0"/>
              </a:spcAft>
            </a:pPr>
            <a:endParaRPr lang="es-US" dirty="0"/>
          </a:p>
        </p:txBody>
      </p:sp>
      <p:sp>
        <p:nvSpPr>
          <p:cNvPr id="4" name="Marcador de número de diapositiva 3"/>
          <p:cNvSpPr>
            <a:spLocks noGrp="1"/>
          </p:cNvSpPr>
          <p:nvPr>
            <p:ph type="sldNum" sz="quarter" idx="5"/>
          </p:nvPr>
        </p:nvSpPr>
        <p:spPr/>
        <p:txBody>
          <a:bodyPr/>
          <a:lstStyle/>
          <a:p>
            <a:fld id="{99A32624-CD2D-4A43-9C50-9D64055E39C5}" type="slidenum">
              <a:rPr lang="es-US" smtClean="0"/>
              <a:t>5</a:t>
            </a:fld>
            <a:endParaRPr lang="es-US"/>
          </a:p>
        </p:txBody>
      </p:sp>
    </p:spTree>
    <p:extLst>
      <p:ext uri="{BB962C8B-B14F-4D97-AF65-F5344CB8AC3E}">
        <p14:creationId xmlns:p14="http://schemas.microsoft.com/office/powerpoint/2010/main" val="2732559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800" dirty="0">
                <a:effectLst/>
                <a:latin typeface="Arial" panose="020B0604020202020204" pitchFamily="34" charset="0"/>
                <a:ea typeface="DengXian" panose="02010600030101010101" pitchFamily="2" charset="-122"/>
                <a:cs typeface="Times New Roman" panose="02020603050405020304" pitchFamily="18" charset="0"/>
              </a:rPr>
              <a:t>La etapa 2001-2019 correspondió a la Educación Superior en los Municipios en la que resalta la creación de una red de instituciones de educación superior radicadas en los municipios, paso trascendental hacia la plena universalización de la universidad, en el marco de un fortalecimiento del sistema expresado en un conjunto de transformaciones destinadas a mejorar la calidad del proceso docente educativo entre las que se encuentran: la integración de las universidades, la descentralización paulatina del sistema de gestión de la educación superior hacia la base, el perfeccionamiento y ajuste a 4 años de los planes de estudio, la creación del Curso por Encuentros accesible a cualquier ciudadano y la educación superior de ciclo corto.  Entre las insuficiencias del periodo se encuentran la drástica disminución de la matrícula en los CUM a causa del requisito, posteriormente ajustado, de aprobar los exámenes de ingreso, fisuras de calidad detectadas en algunas carreras impartidas en Sedes Universitarias Municipales, planes de plazas en Curso por Encuentros y Educación a Distancia por debajo de las capacidades de los Centros Universitarios Municipales y de las necesidades del desarrollo de los municipios y una oferta  de programas de educación superior de ciclo corto demasiado centralizada y limitada, prácticamente, a estudiantes a dedicación exclusiva en sedes centrales. </a:t>
            </a:r>
            <a:endParaRPr lang="es-US" sz="1800" dirty="0">
              <a:effectLst/>
              <a:latin typeface="Calibri" panose="020F0502020204030204" pitchFamily="34" charset="0"/>
              <a:ea typeface="DengXian" panose="02010600030101010101" pitchFamily="2" charset="-122"/>
              <a:cs typeface="Times New Roman" panose="02020603050405020304" pitchFamily="18" charset="0"/>
            </a:endParaRPr>
          </a:p>
          <a:p>
            <a:endParaRPr lang="es-US" dirty="0"/>
          </a:p>
        </p:txBody>
      </p:sp>
      <p:sp>
        <p:nvSpPr>
          <p:cNvPr id="4" name="Marcador de número de diapositiva 3"/>
          <p:cNvSpPr>
            <a:spLocks noGrp="1"/>
          </p:cNvSpPr>
          <p:nvPr>
            <p:ph type="sldNum" sz="quarter" idx="5"/>
          </p:nvPr>
        </p:nvSpPr>
        <p:spPr/>
        <p:txBody>
          <a:bodyPr/>
          <a:lstStyle/>
          <a:p>
            <a:fld id="{99A32624-CD2D-4A43-9C50-9D64055E39C5}" type="slidenum">
              <a:rPr lang="es-US" smtClean="0"/>
              <a:t>6</a:t>
            </a:fld>
            <a:endParaRPr lang="es-US"/>
          </a:p>
        </p:txBody>
      </p:sp>
    </p:spTree>
    <p:extLst>
      <p:ext uri="{BB962C8B-B14F-4D97-AF65-F5344CB8AC3E}">
        <p14:creationId xmlns:p14="http://schemas.microsoft.com/office/powerpoint/2010/main" val="16855088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algn="just">
              <a:lnSpc>
                <a:spcPct val="115000"/>
              </a:lnSpc>
              <a:spcBef>
                <a:spcPts val="0"/>
              </a:spcBef>
              <a:spcAft>
                <a:spcPts val="0"/>
              </a:spcAft>
            </a:pPr>
            <a:r>
              <a:rPr lang="es-US" sz="1800" dirty="0">
                <a:effectLst/>
                <a:latin typeface="Arial" panose="020B0604020202020204" pitchFamily="34" charset="0"/>
                <a:ea typeface="DengXian" panose="02010600030101010101" pitchFamily="2" charset="-122"/>
                <a:cs typeface="Times New Roman" panose="02020603050405020304" pitchFamily="18" charset="0"/>
              </a:rPr>
              <a:t>A manera de conclusiones se puede decir que:</a:t>
            </a:r>
            <a:endParaRPr lang="es-US" sz="1800" dirty="0">
              <a:effectLst/>
              <a:latin typeface="Calibri" panose="020F0502020204030204" pitchFamily="34" charset="0"/>
              <a:ea typeface="DengXian" panose="02010600030101010101" pitchFamily="2" charset="-122"/>
              <a:cs typeface="Times New Roman" panose="02020603050405020304" pitchFamily="18" charset="0"/>
            </a:endParaRPr>
          </a:p>
          <a:p>
            <a:pPr marL="285750" marR="0" lvl="0" indent="-285750" algn="just">
              <a:lnSpc>
                <a:spcPct val="115000"/>
              </a:lnSpc>
              <a:spcBef>
                <a:spcPts val="0"/>
              </a:spcBef>
              <a:spcAft>
                <a:spcPts val="0"/>
              </a:spcAft>
              <a:buFontTx/>
              <a:buChar char="-"/>
              <a:tabLst>
                <a:tab pos="171450" algn="l"/>
              </a:tabLst>
            </a:pPr>
            <a:r>
              <a:rPr lang="es-MX" sz="1800" dirty="0">
                <a:effectLst/>
                <a:latin typeface="Arial" panose="020B0604020202020204" pitchFamily="34" charset="0"/>
                <a:ea typeface="Calibri" panose="020F0502020204030204" pitchFamily="34" charset="0"/>
                <a:cs typeface="Times New Roman" panose="02020603050405020304" pitchFamily="18" charset="0"/>
              </a:rPr>
              <a:t>A lo largo de los tres periodos analizados se evidencia una atención sistemática y renovadora a la mejora continua de la calidad de la educación superior, respaldada por políticas nacionales audaces, pero responsables, en un marco de máxima prioridad del Partido y el Gobierno.</a:t>
            </a:r>
          </a:p>
          <a:p>
            <a:pPr marL="285750" marR="0" lvl="0" indent="-285750" algn="just">
              <a:lnSpc>
                <a:spcPct val="115000"/>
              </a:lnSpc>
              <a:spcBef>
                <a:spcPts val="0"/>
              </a:spcBef>
              <a:spcAft>
                <a:spcPts val="0"/>
              </a:spcAft>
              <a:buFontTx/>
              <a:buChar char="-"/>
              <a:tabLst>
                <a:tab pos="171450" algn="l"/>
              </a:tabLst>
            </a:pPr>
            <a:r>
              <a:rPr lang="es-US" sz="1800" dirty="0">
                <a:effectLst/>
                <a:latin typeface="Calibri" panose="020F0502020204030204" pitchFamily="34" charset="0"/>
                <a:ea typeface="Calibri" panose="020F0502020204030204" pitchFamily="34" charset="0"/>
                <a:cs typeface="Times New Roman" panose="02020603050405020304" pitchFamily="18" charset="0"/>
              </a:rPr>
              <a:t>- </a:t>
            </a:r>
            <a:r>
              <a:rPr lang="es-MX" sz="1800" dirty="0">
                <a:effectLst/>
                <a:latin typeface="Arial" panose="020B0604020202020204" pitchFamily="34" charset="0"/>
                <a:ea typeface="Calibri" panose="020F0502020204030204" pitchFamily="34" charset="0"/>
                <a:cs typeface="Times New Roman" panose="02020603050405020304" pitchFamily="18" charset="0"/>
              </a:rPr>
              <a:t>Con muchas más luces que sombras la trayectoria universitaria cubana ha mantenido un incremento paulatino de la calidad, la pertinencia y la equidad durante las últimas seis décadas, a pesar de su condición de país en vías de desarrollo y del injusto y cruel bloqueo de EEUU sobre Cuba.</a:t>
            </a:r>
          </a:p>
          <a:p>
            <a:pPr marL="285750" marR="0" lvl="0" indent="-285750" algn="just">
              <a:lnSpc>
                <a:spcPct val="115000"/>
              </a:lnSpc>
              <a:spcBef>
                <a:spcPts val="0"/>
              </a:spcBef>
              <a:spcAft>
                <a:spcPts val="0"/>
              </a:spcAft>
              <a:buFontTx/>
              <a:buChar char="-"/>
              <a:tabLst>
                <a:tab pos="171450" algn="l"/>
              </a:tabLst>
            </a:pPr>
            <a:r>
              <a:rPr lang="es-MX" sz="1800" dirty="0">
                <a:effectLst/>
                <a:latin typeface="Arial" panose="020B0604020202020204" pitchFamily="34" charset="0"/>
                <a:ea typeface="Calibri" panose="020F0502020204030204" pitchFamily="34" charset="0"/>
                <a:cs typeface="Times New Roman" panose="02020603050405020304" pitchFamily="18" charset="0"/>
              </a:rPr>
              <a:t>- El aporte de la universidad cubana a la economía y la sociedad se encuentra,</a:t>
            </a:r>
            <a:r>
              <a:rPr lang="es-US" sz="1800" dirty="0">
                <a:effectLst/>
                <a:latin typeface="Calibri" panose="020F0502020204030204" pitchFamily="34" charset="0"/>
                <a:ea typeface="Calibri" panose="020F0502020204030204" pitchFamily="34" charset="0"/>
                <a:cs typeface="Times New Roman" panose="02020603050405020304" pitchFamily="18" charset="0"/>
              </a:rPr>
              <a:t> </a:t>
            </a:r>
            <a:r>
              <a:rPr lang="es-US" sz="1800" dirty="0">
                <a:effectLst/>
                <a:latin typeface="Arial" panose="020B0604020202020204" pitchFamily="34" charset="0"/>
                <a:ea typeface="DengXian" panose="02010600030101010101" pitchFamily="2" charset="-122"/>
                <a:cs typeface="Times New Roman" panose="02020603050405020304" pitchFamily="18" charset="0"/>
              </a:rPr>
              <a:t>últimamente, en un despegue sistémico promisorio, pero, en general, todavía por   debajo de sus potencialidades.</a:t>
            </a:r>
            <a:endParaRPr lang="es-US"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lvl="0" indent="0" algn="just">
              <a:lnSpc>
                <a:spcPct val="115000"/>
              </a:lnSpc>
              <a:spcBef>
                <a:spcPts val="0"/>
              </a:spcBef>
              <a:spcAft>
                <a:spcPts val="0"/>
              </a:spcAft>
              <a:buFont typeface="Wingdings" panose="05000000000000000000" pitchFamily="2" charset="2"/>
              <a:buNone/>
            </a:pPr>
            <a:r>
              <a:rPr lang="es-MX" sz="1800" dirty="0">
                <a:effectLst/>
                <a:latin typeface="Arial" panose="020B0604020202020204" pitchFamily="34" charset="0"/>
                <a:ea typeface="Calibri" panose="020F0502020204030204" pitchFamily="34" charset="0"/>
                <a:cs typeface="Times New Roman" panose="02020603050405020304" pitchFamily="18" charset="0"/>
              </a:rPr>
              <a:t>- El sistema de educación de postgrado y el de superación integral de los profesores universitarios satisface crecientemente las necesidades.</a:t>
            </a:r>
            <a:endParaRPr lang="es-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just">
              <a:lnSpc>
                <a:spcPct val="115000"/>
              </a:lnSpc>
              <a:spcBef>
                <a:spcPts val="0"/>
              </a:spcBef>
              <a:spcAft>
                <a:spcPts val="0"/>
              </a:spcAft>
              <a:buFont typeface="Wingdings" panose="05000000000000000000" pitchFamily="2" charset="2"/>
              <a:buNone/>
            </a:pPr>
            <a:r>
              <a:rPr lang="es-MX" sz="1800" dirty="0">
                <a:effectLst/>
                <a:latin typeface="Arial" panose="020B0604020202020204" pitchFamily="34" charset="0"/>
                <a:ea typeface="Calibri" panose="020F0502020204030204" pitchFamily="34" charset="0"/>
                <a:cs typeface="Times New Roman" panose="02020603050405020304" pitchFamily="18" charset="0"/>
              </a:rPr>
              <a:t>- La responsabilidad social de la educación superior cubana se ha venido cumpliendo de manera ascendente a lo largo de seis décadas aun cuando existen fortalezas potenciales no utilizadas plenamente.   </a:t>
            </a:r>
            <a:endParaRPr lang="es-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s-US" dirty="0"/>
          </a:p>
        </p:txBody>
      </p:sp>
      <p:sp>
        <p:nvSpPr>
          <p:cNvPr id="4" name="Marcador de número de diapositiva 3"/>
          <p:cNvSpPr>
            <a:spLocks noGrp="1"/>
          </p:cNvSpPr>
          <p:nvPr>
            <p:ph type="sldNum" sz="quarter" idx="5"/>
          </p:nvPr>
        </p:nvSpPr>
        <p:spPr/>
        <p:txBody>
          <a:bodyPr/>
          <a:lstStyle/>
          <a:p>
            <a:fld id="{99A32624-CD2D-4A43-9C50-9D64055E39C5}" type="slidenum">
              <a:rPr lang="es-US" smtClean="0"/>
              <a:t>7</a:t>
            </a:fld>
            <a:endParaRPr lang="es-US"/>
          </a:p>
        </p:txBody>
      </p:sp>
    </p:spTree>
    <p:extLst>
      <p:ext uri="{BB962C8B-B14F-4D97-AF65-F5344CB8AC3E}">
        <p14:creationId xmlns:p14="http://schemas.microsoft.com/office/powerpoint/2010/main" val="37950662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135285-258E-4699-AC57-F18D2374370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US"/>
          </a:p>
        </p:txBody>
      </p:sp>
      <p:sp>
        <p:nvSpPr>
          <p:cNvPr id="3" name="Subtítulo 2">
            <a:extLst>
              <a:ext uri="{FF2B5EF4-FFF2-40B4-BE49-F238E27FC236}">
                <a16:creationId xmlns:a16="http://schemas.microsoft.com/office/drawing/2014/main" id="{AB82846A-2279-496B-824C-9A34634E71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US"/>
          </a:p>
        </p:txBody>
      </p:sp>
      <p:sp>
        <p:nvSpPr>
          <p:cNvPr id="4" name="Marcador de fecha 3">
            <a:extLst>
              <a:ext uri="{FF2B5EF4-FFF2-40B4-BE49-F238E27FC236}">
                <a16:creationId xmlns:a16="http://schemas.microsoft.com/office/drawing/2014/main" id="{67629A93-D48B-4D6D-B57A-A6E41B85F956}"/>
              </a:ext>
            </a:extLst>
          </p:cNvPr>
          <p:cNvSpPr>
            <a:spLocks noGrp="1"/>
          </p:cNvSpPr>
          <p:nvPr>
            <p:ph type="dt" sz="half" idx="10"/>
          </p:nvPr>
        </p:nvSpPr>
        <p:spPr/>
        <p:txBody>
          <a:bodyPr/>
          <a:lstStyle/>
          <a:p>
            <a:fld id="{566C5A70-11CE-4908-AF60-AB1B90933BA7}" type="datetimeFigureOut">
              <a:rPr lang="es-US" smtClean="0"/>
              <a:t>20-ene-22</a:t>
            </a:fld>
            <a:endParaRPr lang="es-US"/>
          </a:p>
        </p:txBody>
      </p:sp>
      <p:sp>
        <p:nvSpPr>
          <p:cNvPr id="5" name="Marcador de pie de página 4">
            <a:extLst>
              <a:ext uri="{FF2B5EF4-FFF2-40B4-BE49-F238E27FC236}">
                <a16:creationId xmlns:a16="http://schemas.microsoft.com/office/drawing/2014/main" id="{C377A0A2-901F-485D-AF88-B6983A9BC304}"/>
              </a:ext>
            </a:extLst>
          </p:cNvPr>
          <p:cNvSpPr>
            <a:spLocks noGrp="1"/>
          </p:cNvSpPr>
          <p:nvPr>
            <p:ph type="ftr" sz="quarter" idx="11"/>
          </p:nvPr>
        </p:nvSpPr>
        <p:spPr/>
        <p:txBody>
          <a:bodyPr/>
          <a:lstStyle/>
          <a:p>
            <a:endParaRPr lang="es-US"/>
          </a:p>
        </p:txBody>
      </p:sp>
      <p:sp>
        <p:nvSpPr>
          <p:cNvPr id="6" name="Marcador de número de diapositiva 5">
            <a:extLst>
              <a:ext uri="{FF2B5EF4-FFF2-40B4-BE49-F238E27FC236}">
                <a16:creationId xmlns:a16="http://schemas.microsoft.com/office/drawing/2014/main" id="{056D420C-A2AE-4C66-9CE5-27BAACF74D9D}"/>
              </a:ext>
            </a:extLst>
          </p:cNvPr>
          <p:cNvSpPr>
            <a:spLocks noGrp="1"/>
          </p:cNvSpPr>
          <p:nvPr>
            <p:ph type="sldNum" sz="quarter" idx="12"/>
          </p:nvPr>
        </p:nvSpPr>
        <p:spPr/>
        <p:txBody>
          <a:bodyPr/>
          <a:lstStyle/>
          <a:p>
            <a:fld id="{50B5DA42-E98F-418B-B9E8-53DE38B43337}" type="slidenum">
              <a:rPr lang="es-US" smtClean="0"/>
              <a:t>‹Nº›</a:t>
            </a:fld>
            <a:endParaRPr lang="es-US"/>
          </a:p>
        </p:txBody>
      </p:sp>
    </p:spTree>
    <p:extLst>
      <p:ext uri="{BB962C8B-B14F-4D97-AF65-F5344CB8AC3E}">
        <p14:creationId xmlns:p14="http://schemas.microsoft.com/office/powerpoint/2010/main" val="30129086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DFBF15-EEC4-475C-B700-026CA5F76ED1}"/>
              </a:ext>
            </a:extLst>
          </p:cNvPr>
          <p:cNvSpPr>
            <a:spLocks noGrp="1"/>
          </p:cNvSpPr>
          <p:nvPr>
            <p:ph type="title"/>
          </p:nvPr>
        </p:nvSpPr>
        <p:spPr/>
        <p:txBody>
          <a:bodyPr/>
          <a:lstStyle/>
          <a:p>
            <a:r>
              <a:rPr lang="es-ES"/>
              <a:t>Haga clic para modificar el estilo de título del patrón</a:t>
            </a:r>
            <a:endParaRPr lang="es-US"/>
          </a:p>
        </p:txBody>
      </p:sp>
      <p:sp>
        <p:nvSpPr>
          <p:cNvPr id="3" name="Marcador de texto vertical 2">
            <a:extLst>
              <a:ext uri="{FF2B5EF4-FFF2-40B4-BE49-F238E27FC236}">
                <a16:creationId xmlns:a16="http://schemas.microsoft.com/office/drawing/2014/main" id="{E82E9F25-D36B-4FF3-9E07-249FE9EF97CA}"/>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US"/>
          </a:p>
        </p:txBody>
      </p:sp>
      <p:sp>
        <p:nvSpPr>
          <p:cNvPr id="4" name="Marcador de fecha 3">
            <a:extLst>
              <a:ext uri="{FF2B5EF4-FFF2-40B4-BE49-F238E27FC236}">
                <a16:creationId xmlns:a16="http://schemas.microsoft.com/office/drawing/2014/main" id="{37338B55-9603-4B1D-BC15-0982A40D5959}"/>
              </a:ext>
            </a:extLst>
          </p:cNvPr>
          <p:cNvSpPr>
            <a:spLocks noGrp="1"/>
          </p:cNvSpPr>
          <p:nvPr>
            <p:ph type="dt" sz="half" idx="10"/>
          </p:nvPr>
        </p:nvSpPr>
        <p:spPr/>
        <p:txBody>
          <a:bodyPr/>
          <a:lstStyle/>
          <a:p>
            <a:fld id="{566C5A70-11CE-4908-AF60-AB1B90933BA7}" type="datetimeFigureOut">
              <a:rPr lang="es-US" smtClean="0"/>
              <a:t>20-ene-22</a:t>
            </a:fld>
            <a:endParaRPr lang="es-US"/>
          </a:p>
        </p:txBody>
      </p:sp>
      <p:sp>
        <p:nvSpPr>
          <p:cNvPr id="5" name="Marcador de pie de página 4">
            <a:extLst>
              <a:ext uri="{FF2B5EF4-FFF2-40B4-BE49-F238E27FC236}">
                <a16:creationId xmlns:a16="http://schemas.microsoft.com/office/drawing/2014/main" id="{4921D46D-E5BB-4B2C-AD82-FC98338F20DA}"/>
              </a:ext>
            </a:extLst>
          </p:cNvPr>
          <p:cNvSpPr>
            <a:spLocks noGrp="1"/>
          </p:cNvSpPr>
          <p:nvPr>
            <p:ph type="ftr" sz="quarter" idx="11"/>
          </p:nvPr>
        </p:nvSpPr>
        <p:spPr/>
        <p:txBody>
          <a:bodyPr/>
          <a:lstStyle/>
          <a:p>
            <a:endParaRPr lang="es-US"/>
          </a:p>
        </p:txBody>
      </p:sp>
      <p:sp>
        <p:nvSpPr>
          <p:cNvPr id="6" name="Marcador de número de diapositiva 5">
            <a:extLst>
              <a:ext uri="{FF2B5EF4-FFF2-40B4-BE49-F238E27FC236}">
                <a16:creationId xmlns:a16="http://schemas.microsoft.com/office/drawing/2014/main" id="{262F1EC3-E2F9-4B99-A6B1-99CC6E1DA59D}"/>
              </a:ext>
            </a:extLst>
          </p:cNvPr>
          <p:cNvSpPr>
            <a:spLocks noGrp="1"/>
          </p:cNvSpPr>
          <p:nvPr>
            <p:ph type="sldNum" sz="quarter" idx="12"/>
          </p:nvPr>
        </p:nvSpPr>
        <p:spPr/>
        <p:txBody>
          <a:bodyPr/>
          <a:lstStyle/>
          <a:p>
            <a:fld id="{50B5DA42-E98F-418B-B9E8-53DE38B43337}" type="slidenum">
              <a:rPr lang="es-US" smtClean="0"/>
              <a:t>‹Nº›</a:t>
            </a:fld>
            <a:endParaRPr lang="es-US"/>
          </a:p>
        </p:txBody>
      </p:sp>
    </p:spTree>
    <p:extLst>
      <p:ext uri="{BB962C8B-B14F-4D97-AF65-F5344CB8AC3E}">
        <p14:creationId xmlns:p14="http://schemas.microsoft.com/office/powerpoint/2010/main" val="2081755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A1AD3ED-CE9C-4AC7-8DA1-B7F552CB5F8B}"/>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US"/>
          </a:p>
        </p:txBody>
      </p:sp>
      <p:sp>
        <p:nvSpPr>
          <p:cNvPr id="3" name="Marcador de texto vertical 2">
            <a:extLst>
              <a:ext uri="{FF2B5EF4-FFF2-40B4-BE49-F238E27FC236}">
                <a16:creationId xmlns:a16="http://schemas.microsoft.com/office/drawing/2014/main" id="{EADBE913-AEF7-4F0F-8352-A348A0C9371E}"/>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US"/>
          </a:p>
        </p:txBody>
      </p:sp>
      <p:sp>
        <p:nvSpPr>
          <p:cNvPr id="4" name="Marcador de fecha 3">
            <a:extLst>
              <a:ext uri="{FF2B5EF4-FFF2-40B4-BE49-F238E27FC236}">
                <a16:creationId xmlns:a16="http://schemas.microsoft.com/office/drawing/2014/main" id="{73559BB4-400B-4A48-9B57-CE35454D4CBB}"/>
              </a:ext>
            </a:extLst>
          </p:cNvPr>
          <p:cNvSpPr>
            <a:spLocks noGrp="1"/>
          </p:cNvSpPr>
          <p:nvPr>
            <p:ph type="dt" sz="half" idx="10"/>
          </p:nvPr>
        </p:nvSpPr>
        <p:spPr/>
        <p:txBody>
          <a:bodyPr/>
          <a:lstStyle/>
          <a:p>
            <a:fld id="{566C5A70-11CE-4908-AF60-AB1B90933BA7}" type="datetimeFigureOut">
              <a:rPr lang="es-US" smtClean="0"/>
              <a:t>20-ene-22</a:t>
            </a:fld>
            <a:endParaRPr lang="es-US"/>
          </a:p>
        </p:txBody>
      </p:sp>
      <p:sp>
        <p:nvSpPr>
          <p:cNvPr id="5" name="Marcador de pie de página 4">
            <a:extLst>
              <a:ext uri="{FF2B5EF4-FFF2-40B4-BE49-F238E27FC236}">
                <a16:creationId xmlns:a16="http://schemas.microsoft.com/office/drawing/2014/main" id="{F7092BC1-E0EA-466B-8C66-BBEB3F34A205}"/>
              </a:ext>
            </a:extLst>
          </p:cNvPr>
          <p:cNvSpPr>
            <a:spLocks noGrp="1"/>
          </p:cNvSpPr>
          <p:nvPr>
            <p:ph type="ftr" sz="quarter" idx="11"/>
          </p:nvPr>
        </p:nvSpPr>
        <p:spPr/>
        <p:txBody>
          <a:bodyPr/>
          <a:lstStyle/>
          <a:p>
            <a:endParaRPr lang="es-US"/>
          </a:p>
        </p:txBody>
      </p:sp>
      <p:sp>
        <p:nvSpPr>
          <p:cNvPr id="6" name="Marcador de número de diapositiva 5">
            <a:extLst>
              <a:ext uri="{FF2B5EF4-FFF2-40B4-BE49-F238E27FC236}">
                <a16:creationId xmlns:a16="http://schemas.microsoft.com/office/drawing/2014/main" id="{CFB11FE1-1BED-4308-8CF1-3951714E9FF3}"/>
              </a:ext>
            </a:extLst>
          </p:cNvPr>
          <p:cNvSpPr>
            <a:spLocks noGrp="1"/>
          </p:cNvSpPr>
          <p:nvPr>
            <p:ph type="sldNum" sz="quarter" idx="12"/>
          </p:nvPr>
        </p:nvSpPr>
        <p:spPr/>
        <p:txBody>
          <a:bodyPr/>
          <a:lstStyle/>
          <a:p>
            <a:fld id="{50B5DA42-E98F-418B-B9E8-53DE38B43337}" type="slidenum">
              <a:rPr lang="es-US" smtClean="0"/>
              <a:t>‹Nº›</a:t>
            </a:fld>
            <a:endParaRPr lang="es-US"/>
          </a:p>
        </p:txBody>
      </p:sp>
    </p:spTree>
    <p:extLst>
      <p:ext uri="{BB962C8B-B14F-4D97-AF65-F5344CB8AC3E}">
        <p14:creationId xmlns:p14="http://schemas.microsoft.com/office/powerpoint/2010/main" val="2250853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4CBCFB-ABE5-485F-BD27-9676F8C227FA}"/>
              </a:ext>
            </a:extLst>
          </p:cNvPr>
          <p:cNvSpPr>
            <a:spLocks noGrp="1"/>
          </p:cNvSpPr>
          <p:nvPr>
            <p:ph type="title"/>
          </p:nvPr>
        </p:nvSpPr>
        <p:spPr/>
        <p:txBody>
          <a:bodyPr/>
          <a:lstStyle/>
          <a:p>
            <a:r>
              <a:rPr lang="es-ES"/>
              <a:t>Haga clic para modificar el estilo de título del patrón</a:t>
            </a:r>
            <a:endParaRPr lang="es-US"/>
          </a:p>
        </p:txBody>
      </p:sp>
      <p:sp>
        <p:nvSpPr>
          <p:cNvPr id="3" name="Marcador de contenido 2">
            <a:extLst>
              <a:ext uri="{FF2B5EF4-FFF2-40B4-BE49-F238E27FC236}">
                <a16:creationId xmlns:a16="http://schemas.microsoft.com/office/drawing/2014/main" id="{FA062603-AB6C-466D-89E3-640FA8CA2C9D}"/>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US"/>
          </a:p>
        </p:txBody>
      </p:sp>
      <p:sp>
        <p:nvSpPr>
          <p:cNvPr id="4" name="Marcador de fecha 3">
            <a:extLst>
              <a:ext uri="{FF2B5EF4-FFF2-40B4-BE49-F238E27FC236}">
                <a16:creationId xmlns:a16="http://schemas.microsoft.com/office/drawing/2014/main" id="{18559AD2-7849-4370-82A0-109AD5D824F1}"/>
              </a:ext>
            </a:extLst>
          </p:cNvPr>
          <p:cNvSpPr>
            <a:spLocks noGrp="1"/>
          </p:cNvSpPr>
          <p:nvPr>
            <p:ph type="dt" sz="half" idx="10"/>
          </p:nvPr>
        </p:nvSpPr>
        <p:spPr/>
        <p:txBody>
          <a:bodyPr/>
          <a:lstStyle/>
          <a:p>
            <a:fld id="{566C5A70-11CE-4908-AF60-AB1B90933BA7}" type="datetimeFigureOut">
              <a:rPr lang="es-US" smtClean="0"/>
              <a:t>20-ene-22</a:t>
            </a:fld>
            <a:endParaRPr lang="es-US"/>
          </a:p>
        </p:txBody>
      </p:sp>
      <p:sp>
        <p:nvSpPr>
          <p:cNvPr id="5" name="Marcador de pie de página 4">
            <a:extLst>
              <a:ext uri="{FF2B5EF4-FFF2-40B4-BE49-F238E27FC236}">
                <a16:creationId xmlns:a16="http://schemas.microsoft.com/office/drawing/2014/main" id="{5983173B-598E-4246-84C3-8E8C4B2EBA78}"/>
              </a:ext>
            </a:extLst>
          </p:cNvPr>
          <p:cNvSpPr>
            <a:spLocks noGrp="1"/>
          </p:cNvSpPr>
          <p:nvPr>
            <p:ph type="ftr" sz="quarter" idx="11"/>
          </p:nvPr>
        </p:nvSpPr>
        <p:spPr/>
        <p:txBody>
          <a:bodyPr/>
          <a:lstStyle/>
          <a:p>
            <a:endParaRPr lang="es-US"/>
          </a:p>
        </p:txBody>
      </p:sp>
      <p:sp>
        <p:nvSpPr>
          <p:cNvPr id="6" name="Marcador de número de diapositiva 5">
            <a:extLst>
              <a:ext uri="{FF2B5EF4-FFF2-40B4-BE49-F238E27FC236}">
                <a16:creationId xmlns:a16="http://schemas.microsoft.com/office/drawing/2014/main" id="{5E31D523-D759-42B2-93C8-7C71BFF3858A}"/>
              </a:ext>
            </a:extLst>
          </p:cNvPr>
          <p:cNvSpPr>
            <a:spLocks noGrp="1"/>
          </p:cNvSpPr>
          <p:nvPr>
            <p:ph type="sldNum" sz="quarter" idx="12"/>
          </p:nvPr>
        </p:nvSpPr>
        <p:spPr/>
        <p:txBody>
          <a:bodyPr/>
          <a:lstStyle/>
          <a:p>
            <a:fld id="{50B5DA42-E98F-418B-B9E8-53DE38B43337}" type="slidenum">
              <a:rPr lang="es-US" smtClean="0"/>
              <a:t>‹Nº›</a:t>
            </a:fld>
            <a:endParaRPr lang="es-US"/>
          </a:p>
        </p:txBody>
      </p:sp>
    </p:spTree>
    <p:extLst>
      <p:ext uri="{BB962C8B-B14F-4D97-AF65-F5344CB8AC3E}">
        <p14:creationId xmlns:p14="http://schemas.microsoft.com/office/powerpoint/2010/main" val="530655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63B27B-BEDB-4E96-82D1-1E74A6D88642}"/>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US"/>
          </a:p>
        </p:txBody>
      </p:sp>
      <p:sp>
        <p:nvSpPr>
          <p:cNvPr id="3" name="Marcador de texto 2">
            <a:extLst>
              <a:ext uri="{FF2B5EF4-FFF2-40B4-BE49-F238E27FC236}">
                <a16:creationId xmlns:a16="http://schemas.microsoft.com/office/drawing/2014/main" id="{8965D342-07A7-43DA-97E9-6211FAAD2A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CE59A42C-AD07-4623-9D26-FF846401F700}"/>
              </a:ext>
            </a:extLst>
          </p:cNvPr>
          <p:cNvSpPr>
            <a:spLocks noGrp="1"/>
          </p:cNvSpPr>
          <p:nvPr>
            <p:ph type="dt" sz="half" idx="10"/>
          </p:nvPr>
        </p:nvSpPr>
        <p:spPr/>
        <p:txBody>
          <a:bodyPr/>
          <a:lstStyle/>
          <a:p>
            <a:fld id="{566C5A70-11CE-4908-AF60-AB1B90933BA7}" type="datetimeFigureOut">
              <a:rPr lang="es-US" smtClean="0"/>
              <a:t>20-ene-22</a:t>
            </a:fld>
            <a:endParaRPr lang="es-US"/>
          </a:p>
        </p:txBody>
      </p:sp>
      <p:sp>
        <p:nvSpPr>
          <p:cNvPr id="5" name="Marcador de pie de página 4">
            <a:extLst>
              <a:ext uri="{FF2B5EF4-FFF2-40B4-BE49-F238E27FC236}">
                <a16:creationId xmlns:a16="http://schemas.microsoft.com/office/drawing/2014/main" id="{B61D2B81-07D6-4F3C-82B0-164F5994292E}"/>
              </a:ext>
            </a:extLst>
          </p:cNvPr>
          <p:cNvSpPr>
            <a:spLocks noGrp="1"/>
          </p:cNvSpPr>
          <p:nvPr>
            <p:ph type="ftr" sz="quarter" idx="11"/>
          </p:nvPr>
        </p:nvSpPr>
        <p:spPr/>
        <p:txBody>
          <a:bodyPr/>
          <a:lstStyle/>
          <a:p>
            <a:endParaRPr lang="es-US"/>
          </a:p>
        </p:txBody>
      </p:sp>
      <p:sp>
        <p:nvSpPr>
          <p:cNvPr id="6" name="Marcador de número de diapositiva 5">
            <a:extLst>
              <a:ext uri="{FF2B5EF4-FFF2-40B4-BE49-F238E27FC236}">
                <a16:creationId xmlns:a16="http://schemas.microsoft.com/office/drawing/2014/main" id="{32368AF9-DA06-42EB-BBC0-B49D6EC44126}"/>
              </a:ext>
            </a:extLst>
          </p:cNvPr>
          <p:cNvSpPr>
            <a:spLocks noGrp="1"/>
          </p:cNvSpPr>
          <p:nvPr>
            <p:ph type="sldNum" sz="quarter" idx="12"/>
          </p:nvPr>
        </p:nvSpPr>
        <p:spPr/>
        <p:txBody>
          <a:bodyPr/>
          <a:lstStyle/>
          <a:p>
            <a:fld id="{50B5DA42-E98F-418B-B9E8-53DE38B43337}" type="slidenum">
              <a:rPr lang="es-US" smtClean="0"/>
              <a:t>‹Nº›</a:t>
            </a:fld>
            <a:endParaRPr lang="es-US"/>
          </a:p>
        </p:txBody>
      </p:sp>
    </p:spTree>
    <p:extLst>
      <p:ext uri="{BB962C8B-B14F-4D97-AF65-F5344CB8AC3E}">
        <p14:creationId xmlns:p14="http://schemas.microsoft.com/office/powerpoint/2010/main" val="1287942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611425-9D7D-40C8-94A6-076704A5A1DB}"/>
              </a:ext>
            </a:extLst>
          </p:cNvPr>
          <p:cNvSpPr>
            <a:spLocks noGrp="1"/>
          </p:cNvSpPr>
          <p:nvPr>
            <p:ph type="title"/>
          </p:nvPr>
        </p:nvSpPr>
        <p:spPr/>
        <p:txBody>
          <a:bodyPr/>
          <a:lstStyle/>
          <a:p>
            <a:r>
              <a:rPr lang="es-ES"/>
              <a:t>Haga clic para modificar el estilo de título del patrón</a:t>
            </a:r>
            <a:endParaRPr lang="es-US"/>
          </a:p>
        </p:txBody>
      </p:sp>
      <p:sp>
        <p:nvSpPr>
          <p:cNvPr id="3" name="Marcador de contenido 2">
            <a:extLst>
              <a:ext uri="{FF2B5EF4-FFF2-40B4-BE49-F238E27FC236}">
                <a16:creationId xmlns:a16="http://schemas.microsoft.com/office/drawing/2014/main" id="{691CBC2F-A38B-4B11-8855-C4485BA2DA5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US"/>
          </a:p>
        </p:txBody>
      </p:sp>
      <p:sp>
        <p:nvSpPr>
          <p:cNvPr id="4" name="Marcador de contenido 3">
            <a:extLst>
              <a:ext uri="{FF2B5EF4-FFF2-40B4-BE49-F238E27FC236}">
                <a16:creationId xmlns:a16="http://schemas.microsoft.com/office/drawing/2014/main" id="{73F355E3-23FF-4E24-8D38-76F3F843D91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US"/>
          </a:p>
        </p:txBody>
      </p:sp>
      <p:sp>
        <p:nvSpPr>
          <p:cNvPr id="5" name="Marcador de fecha 4">
            <a:extLst>
              <a:ext uri="{FF2B5EF4-FFF2-40B4-BE49-F238E27FC236}">
                <a16:creationId xmlns:a16="http://schemas.microsoft.com/office/drawing/2014/main" id="{B52B3F61-9C9F-43E7-A50E-3B43E6B183CC}"/>
              </a:ext>
            </a:extLst>
          </p:cNvPr>
          <p:cNvSpPr>
            <a:spLocks noGrp="1"/>
          </p:cNvSpPr>
          <p:nvPr>
            <p:ph type="dt" sz="half" idx="10"/>
          </p:nvPr>
        </p:nvSpPr>
        <p:spPr/>
        <p:txBody>
          <a:bodyPr/>
          <a:lstStyle/>
          <a:p>
            <a:fld id="{566C5A70-11CE-4908-AF60-AB1B90933BA7}" type="datetimeFigureOut">
              <a:rPr lang="es-US" smtClean="0"/>
              <a:t>20-ene-22</a:t>
            </a:fld>
            <a:endParaRPr lang="es-US"/>
          </a:p>
        </p:txBody>
      </p:sp>
      <p:sp>
        <p:nvSpPr>
          <p:cNvPr id="6" name="Marcador de pie de página 5">
            <a:extLst>
              <a:ext uri="{FF2B5EF4-FFF2-40B4-BE49-F238E27FC236}">
                <a16:creationId xmlns:a16="http://schemas.microsoft.com/office/drawing/2014/main" id="{D0DCA9D8-ED2D-4D7C-B20D-9859BFA5B620}"/>
              </a:ext>
            </a:extLst>
          </p:cNvPr>
          <p:cNvSpPr>
            <a:spLocks noGrp="1"/>
          </p:cNvSpPr>
          <p:nvPr>
            <p:ph type="ftr" sz="quarter" idx="11"/>
          </p:nvPr>
        </p:nvSpPr>
        <p:spPr/>
        <p:txBody>
          <a:bodyPr/>
          <a:lstStyle/>
          <a:p>
            <a:endParaRPr lang="es-US"/>
          </a:p>
        </p:txBody>
      </p:sp>
      <p:sp>
        <p:nvSpPr>
          <p:cNvPr id="7" name="Marcador de número de diapositiva 6">
            <a:extLst>
              <a:ext uri="{FF2B5EF4-FFF2-40B4-BE49-F238E27FC236}">
                <a16:creationId xmlns:a16="http://schemas.microsoft.com/office/drawing/2014/main" id="{383E04C7-D612-446B-A286-0F8640426799}"/>
              </a:ext>
            </a:extLst>
          </p:cNvPr>
          <p:cNvSpPr>
            <a:spLocks noGrp="1"/>
          </p:cNvSpPr>
          <p:nvPr>
            <p:ph type="sldNum" sz="quarter" idx="12"/>
          </p:nvPr>
        </p:nvSpPr>
        <p:spPr/>
        <p:txBody>
          <a:bodyPr/>
          <a:lstStyle/>
          <a:p>
            <a:fld id="{50B5DA42-E98F-418B-B9E8-53DE38B43337}" type="slidenum">
              <a:rPr lang="es-US" smtClean="0"/>
              <a:t>‹Nº›</a:t>
            </a:fld>
            <a:endParaRPr lang="es-US"/>
          </a:p>
        </p:txBody>
      </p:sp>
    </p:spTree>
    <p:extLst>
      <p:ext uri="{BB962C8B-B14F-4D97-AF65-F5344CB8AC3E}">
        <p14:creationId xmlns:p14="http://schemas.microsoft.com/office/powerpoint/2010/main" val="2980319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8ABE7B-E922-4C1D-9220-FB450196B814}"/>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US"/>
          </a:p>
        </p:txBody>
      </p:sp>
      <p:sp>
        <p:nvSpPr>
          <p:cNvPr id="3" name="Marcador de texto 2">
            <a:extLst>
              <a:ext uri="{FF2B5EF4-FFF2-40B4-BE49-F238E27FC236}">
                <a16:creationId xmlns:a16="http://schemas.microsoft.com/office/drawing/2014/main" id="{C8135E9C-671F-4624-B62A-B917BB0ADB0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17B4EFF2-02F5-4081-8910-EA9BD96EE69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US"/>
          </a:p>
        </p:txBody>
      </p:sp>
      <p:sp>
        <p:nvSpPr>
          <p:cNvPr id="5" name="Marcador de texto 4">
            <a:extLst>
              <a:ext uri="{FF2B5EF4-FFF2-40B4-BE49-F238E27FC236}">
                <a16:creationId xmlns:a16="http://schemas.microsoft.com/office/drawing/2014/main" id="{FC9DD4C7-3BB3-466A-8BD5-DDB7E27BB8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EE770954-937A-4620-B6B2-C809FE0849A8}"/>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US"/>
          </a:p>
        </p:txBody>
      </p:sp>
      <p:sp>
        <p:nvSpPr>
          <p:cNvPr id="7" name="Marcador de fecha 6">
            <a:extLst>
              <a:ext uri="{FF2B5EF4-FFF2-40B4-BE49-F238E27FC236}">
                <a16:creationId xmlns:a16="http://schemas.microsoft.com/office/drawing/2014/main" id="{74049219-ED14-4A05-B314-E5089EF58F97}"/>
              </a:ext>
            </a:extLst>
          </p:cNvPr>
          <p:cNvSpPr>
            <a:spLocks noGrp="1"/>
          </p:cNvSpPr>
          <p:nvPr>
            <p:ph type="dt" sz="half" idx="10"/>
          </p:nvPr>
        </p:nvSpPr>
        <p:spPr/>
        <p:txBody>
          <a:bodyPr/>
          <a:lstStyle/>
          <a:p>
            <a:fld id="{566C5A70-11CE-4908-AF60-AB1B90933BA7}" type="datetimeFigureOut">
              <a:rPr lang="es-US" smtClean="0"/>
              <a:t>20-ene-22</a:t>
            </a:fld>
            <a:endParaRPr lang="es-US"/>
          </a:p>
        </p:txBody>
      </p:sp>
      <p:sp>
        <p:nvSpPr>
          <p:cNvPr id="8" name="Marcador de pie de página 7">
            <a:extLst>
              <a:ext uri="{FF2B5EF4-FFF2-40B4-BE49-F238E27FC236}">
                <a16:creationId xmlns:a16="http://schemas.microsoft.com/office/drawing/2014/main" id="{DB3B47CF-A84D-4AB3-9631-86448C15A70F}"/>
              </a:ext>
            </a:extLst>
          </p:cNvPr>
          <p:cNvSpPr>
            <a:spLocks noGrp="1"/>
          </p:cNvSpPr>
          <p:nvPr>
            <p:ph type="ftr" sz="quarter" idx="11"/>
          </p:nvPr>
        </p:nvSpPr>
        <p:spPr/>
        <p:txBody>
          <a:bodyPr/>
          <a:lstStyle/>
          <a:p>
            <a:endParaRPr lang="es-US"/>
          </a:p>
        </p:txBody>
      </p:sp>
      <p:sp>
        <p:nvSpPr>
          <p:cNvPr id="9" name="Marcador de número de diapositiva 8">
            <a:extLst>
              <a:ext uri="{FF2B5EF4-FFF2-40B4-BE49-F238E27FC236}">
                <a16:creationId xmlns:a16="http://schemas.microsoft.com/office/drawing/2014/main" id="{D740F2C6-B388-43AE-88D2-B8E299372F2F}"/>
              </a:ext>
            </a:extLst>
          </p:cNvPr>
          <p:cNvSpPr>
            <a:spLocks noGrp="1"/>
          </p:cNvSpPr>
          <p:nvPr>
            <p:ph type="sldNum" sz="quarter" idx="12"/>
          </p:nvPr>
        </p:nvSpPr>
        <p:spPr/>
        <p:txBody>
          <a:bodyPr/>
          <a:lstStyle/>
          <a:p>
            <a:fld id="{50B5DA42-E98F-418B-B9E8-53DE38B43337}" type="slidenum">
              <a:rPr lang="es-US" smtClean="0"/>
              <a:t>‹Nº›</a:t>
            </a:fld>
            <a:endParaRPr lang="es-US"/>
          </a:p>
        </p:txBody>
      </p:sp>
    </p:spTree>
    <p:extLst>
      <p:ext uri="{BB962C8B-B14F-4D97-AF65-F5344CB8AC3E}">
        <p14:creationId xmlns:p14="http://schemas.microsoft.com/office/powerpoint/2010/main" val="38956234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E4F68B-CD72-4534-99BE-71A0BD59C499}"/>
              </a:ext>
            </a:extLst>
          </p:cNvPr>
          <p:cNvSpPr>
            <a:spLocks noGrp="1"/>
          </p:cNvSpPr>
          <p:nvPr>
            <p:ph type="title"/>
          </p:nvPr>
        </p:nvSpPr>
        <p:spPr/>
        <p:txBody>
          <a:bodyPr/>
          <a:lstStyle/>
          <a:p>
            <a:r>
              <a:rPr lang="es-ES"/>
              <a:t>Haga clic para modificar el estilo de título del patrón</a:t>
            </a:r>
            <a:endParaRPr lang="es-US"/>
          </a:p>
        </p:txBody>
      </p:sp>
      <p:sp>
        <p:nvSpPr>
          <p:cNvPr id="3" name="Marcador de fecha 2">
            <a:extLst>
              <a:ext uri="{FF2B5EF4-FFF2-40B4-BE49-F238E27FC236}">
                <a16:creationId xmlns:a16="http://schemas.microsoft.com/office/drawing/2014/main" id="{ECA28491-DAAF-4F02-BD18-1B0AC1B642A0}"/>
              </a:ext>
            </a:extLst>
          </p:cNvPr>
          <p:cNvSpPr>
            <a:spLocks noGrp="1"/>
          </p:cNvSpPr>
          <p:nvPr>
            <p:ph type="dt" sz="half" idx="10"/>
          </p:nvPr>
        </p:nvSpPr>
        <p:spPr/>
        <p:txBody>
          <a:bodyPr/>
          <a:lstStyle/>
          <a:p>
            <a:fld id="{566C5A70-11CE-4908-AF60-AB1B90933BA7}" type="datetimeFigureOut">
              <a:rPr lang="es-US" smtClean="0"/>
              <a:t>20-ene-22</a:t>
            </a:fld>
            <a:endParaRPr lang="es-US"/>
          </a:p>
        </p:txBody>
      </p:sp>
      <p:sp>
        <p:nvSpPr>
          <p:cNvPr id="4" name="Marcador de pie de página 3">
            <a:extLst>
              <a:ext uri="{FF2B5EF4-FFF2-40B4-BE49-F238E27FC236}">
                <a16:creationId xmlns:a16="http://schemas.microsoft.com/office/drawing/2014/main" id="{5CEAA88C-DA98-473E-B0C3-2B1E5207B59B}"/>
              </a:ext>
            </a:extLst>
          </p:cNvPr>
          <p:cNvSpPr>
            <a:spLocks noGrp="1"/>
          </p:cNvSpPr>
          <p:nvPr>
            <p:ph type="ftr" sz="quarter" idx="11"/>
          </p:nvPr>
        </p:nvSpPr>
        <p:spPr/>
        <p:txBody>
          <a:bodyPr/>
          <a:lstStyle/>
          <a:p>
            <a:endParaRPr lang="es-US"/>
          </a:p>
        </p:txBody>
      </p:sp>
      <p:sp>
        <p:nvSpPr>
          <p:cNvPr id="5" name="Marcador de número de diapositiva 4">
            <a:extLst>
              <a:ext uri="{FF2B5EF4-FFF2-40B4-BE49-F238E27FC236}">
                <a16:creationId xmlns:a16="http://schemas.microsoft.com/office/drawing/2014/main" id="{5B94ED04-466C-4112-B9A5-5F1D178DBAD8}"/>
              </a:ext>
            </a:extLst>
          </p:cNvPr>
          <p:cNvSpPr>
            <a:spLocks noGrp="1"/>
          </p:cNvSpPr>
          <p:nvPr>
            <p:ph type="sldNum" sz="quarter" idx="12"/>
          </p:nvPr>
        </p:nvSpPr>
        <p:spPr/>
        <p:txBody>
          <a:bodyPr/>
          <a:lstStyle/>
          <a:p>
            <a:fld id="{50B5DA42-E98F-418B-B9E8-53DE38B43337}" type="slidenum">
              <a:rPr lang="es-US" smtClean="0"/>
              <a:t>‹Nº›</a:t>
            </a:fld>
            <a:endParaRPr lang="es-US"/>
          </a:p>
        </p:txBody>
      </p:sp>
    </p:spTree>
    <p:extLst>
      <p:ext uri="{BB962C8B-B14F-4D97-AF65-F5344CB8AC3E}">
        <p14:creationId xmlns:p14="http://schemas.microsoft.com/office/powerpoint/2010/main" val="2967736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4EE21F4-ED41-4913-9D85-8B560B11A1E9}"/>
              </a:ext>
            </a:extLst>
          </p:cNvPr>
          <p:cNvSpPr>
            <a:spLocks noGrp="1"/>
          </p:cNvSpPr>
          <p:nvPr>
            <p:ph type="dt" sz="half" idx="10"/>
          </p:nvPr>
        </p:nvSpPr>
        <p:spPr/>
        <p:txBody>
          <a:bodyPr/>
          <a:lstStyle/>
          <a:p>
            <a:fld id="{566C5A70-11CE-4908-AF60-AB1B90933BA7}" type="datetimeFigureOut">
              <a:rPr lang="es-US" smtClean="0"/>
              <a:t>20-ene-22</a:t>
            </a:fld>
            <a:endParaRPr lang="es-US"/>
          </a:p>
        </p:txBody>
      </p:sp>
      <p:sp>
        <p:nvSpPr>
          <p:cNvPr id="3" name="Marcador de pie de página 2">
            <a:extLst>
              <a:ext uri="{FF2B5EF4-FFF2-40B4-BE49-F238E27FC236}">
                <a16:creationId xmlns:a16="http://schemas.microsoft.com/office/drawing/2014/main" id="{13B810AB-8313-4778-BB8E-57507AAE79B4}"/>
              </a:ext>
            </a:extLst>
          </p:cNvPr>
          <p:cNvSpPr>
            <a:spLocks noGrp="1"/>
          </p:cNvSpPr>
          <p:nvPr>
            <p:ph type="ftr" sz="quarter" idx="11"/>
          </p:nvPr>
        </p:nvSpPr>
        <p:spPr/>
        <p:txBody>
          <a:bodyPr/>
          <a:lstStyle/>
          <a:p>
            <a:endParaRPr lang="es-US"/>
          </a:p>
        </p:txBody>
      </p:sp>
      <p:sp>
        <p:nvSpPr>
          <p:cNvPr id="4" name="Marcador de número de diapositiva 3">
            <a:extLst>
              <a:ext uri="{FF2B5EF4-FFF2-40B4-BE49-F238E27FC236}">
                <a16:creationId xmlns:a16="http://schemas.microsoft.com/office/drawing/2014/main" id="{C6705CD9-F9CB-429C-885C-C3BF9F3C94F1}"/>
              </a:ext>
            </a:extLst>
          </p:cNvPr>
          <p:cNvSpPr>
            <a:spLocks noGrp="1"/>
          </p:cNvSpPr>
          <p:nvPr>
            <p:ph type="sldNum" sz="quarter" idx="12"/>
          </p:nvPr>
        </p:nvSpPr>
        <p:spPr/>
        <p:txBody>
          <a:bodyPr/>
          <a:lstStyle/>
          <a:p>
            <a:fld id="{50B5DA42-E98F-418B-B9E8-53DE38B43337}" type="slidenum">
              <a:rPr lang="es-US" smtClean="0"/>
              <a:t>‹Nº›</a:t>
            </a:fld>
            <a:endParaRPr lang="es-US"/>
          </a:p>
        </p:txBody>
      </p:sp>
    </p:spTree>
    <p:extLst>
      <p:ext uri="{BB962C8B-B14F-4D97-AF65-F5344CB8AC3E}">
        <p14:creationId xmlns:p14="http://schemas.microsoft.com/office/powerpoint/2010/main" val="499889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79F649-774F-4D76-9CA1-964C520D382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US"/>
          </a:p>
        </p:txBody>
      </p:sp>
      <p:sp>
        <p:nvSpPr>
          <p:cNvPr id="3" name="Marcador de contenido 2">
            <a:extLst>
              <a:ext uri="{FF2B5EF4-FFF2-40B4-BE49-F238E27FC236}">
                <a16:creationId xmlns:a16="http://schemas.microsoft.com/office/drawing/2014/main" id="{E4F7DD13-5231-4BA3-A5D0-B0509D61F8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US"/>
          </a:p>
        </p:txBody>
      </p:sp>
      <p:sp>
        <p:nvSpPr>
          <p:cNvPr id="4" name="Marcador de texto 3">
            <a:extLst>
              <a:ext uri="{FF2B5EF4-FFF2-40B4-BE49-F238E27FC236}">
                <a16:creationId xmlns:a16="http://schemas.microsoft.com/office/drawing/2014/main" id="{577C565F-3E07-43FD-B3E3-D3F15EDF0F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301D6AE-D0ED-4F95-A7AE-CB6E2D42CAB2}"/>
              </a:ext>
            </a:extLst>
          </p:cNvPr>
          <p:cNvSpPr>
            <a:spLocks noGrp="1"/>
          </p:cNvSpPr>
          <p:nvPr>
            <p:ph type="dt" sz="half" idx="10"/>
          </p:nvPr>
        </p:nvSpPr>
        <p:spPr/>
        <p:txBody>
          <a:bodyPr/>
          <a:lstStyle/>
          <a:p>
            <a:fld id="{566C5A70-11CE-4908-AF60-AB1B90933BA7}" type="datetimeFigureOut">
              <a:rPr lang="es-US" smtClean="0"/>
              <a:t>20-ene-22</a:t>
            </a:fld>
            <a:endParaRPr lang="es-US"/>
          </a:p>
        </p:txBody>
      </p:sp>
      <p:sp>
        <p:nvSpPr>
          <p:cNvPr id="6" name="Marcador de pie de página 5">
            <a:extLst>
              <a:ext uri="{FF2B5EF4-FFF2-40B4-BE49-F238E27FC236}">
                <a16:creationId xmlns:a16="http://schemas.microsoft.com/office/drawing/2014/main" id="{D9811989-4D52-476E-AFBF-43AE23E2B499}"/>
              </a:ext>
            </a:extLst>
          </p:cNvPr>
          <p:cNvSpPr>
            <a:spLocks noGrp="1"/>
          </p:cNvSpPr>
          <p:nvPr>
            <p:ph type="ftr" sz="quarter" idx="11"/>
          </p:nvPr>
        </p:nvSpPr>
        <p:spPr/>
        <p:txBody>
          <a:bodyPr/>
          <a:lstStyle/>
          <a:p>
            <a:endParaRPr lang="es-US"/>
          </a:p>
        </p:txBody>
      </p:sp>
      <p:sp>
        <p:nvSpPr>
          <p:cNvPr id="7" name="Marcador de número de diapositiva 6">
            <a:extLst>
              <a:ext uri="{FF2B5EF4-FFF2-40B4-BE49-F238E27FC236}">
                <a16:creationId xmlns:a16="http://schemas.microsoft.com/office/drawing/2014/main" id="{71B4315D-6079-494B-8955-C1304042E43E}"/>
              </a:ext>
            </a:extLst>
          </p:cNvPr>
          <p:cNvSpPr>
            <a:spLocks noGrp="1"/>
          </p:cNvSpPr>
          <p:nvPr>
            <p:ph type="sldNum" sz="quarter" idx="12"/>
          </p:nvPr>
        </p:nvSpPr>
        <p:spPr/>
        <p:txBody>
          <a:bodyPr/>
          <a:lstStyle/>
          <a:p>
            <a:fld id="{50B5DA42-E98F-418B-B9E8-53DE38B43337}" type="slidenum">
              <a:rPr lang="es-US" smtClean="0"/>
              <a:t>‹Nº›</a:t>
            </a:fld>
            <a:endParaRPr lang="es-US"/>
          </a:p>
        </p:txBody>
      </p:sp>
    </p:spTree>
    <p:extLst>
      <p:ext uri="{BB962C8B-B14F-4D97-AF65-F5344CB8AC3E}">
        <p14:creationId xmlns:p14="http://schemas.microsoft.com/office/powerpoint/2010/main" val="3329527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175F1F-B85D-4132-A1C7-5AF7A1DA2D9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US"/>
          </a:p>
        </p:txBody>
      </p:sp>
      <p:sp>
        <p:nvSpPr>
          <p:cNvPr id="3" name="Marcador de posición de imagen 2">
            <a:extLst>
              <a:ext uri="{FF2B5EF4-FFF2-40B4-BE49-F238E27FC236}">
                <a16:creationId xmlns:a16="http://schemas.microsoft.com/office/drawing/2014/main" id="{35AAAB0D-2514-4A3F-9AB4-D3071046D5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US"/>
          </a:p>
        </p:txBody>
      </p:sp>
      <p:sp>
        <p:nvSpPr>
          <p:cNvPr id="4" name="Marcador de texto 3">
            <a:extLst>
              <a:ext uri="{FF2B5EF4-FFF2-40B4-BE49-F238E27FC236}">
                <a16:creationId xmlns:a16="http://schemas.microsoft.com/office/drawing/2014/main" id="{FB829083-8892-4E7C-9D5E-8B11325B14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00BB1B4-B34B-439B-8BC1-D228B9B7ACB0}"/>
              </a:ext>
            </a:extLst>
          </p:cNvPr>
          <p:cNvSpPr>
            <a:spLocks noGrp="1"/>
          </p:cNvSpPr>
          <p:nvPr>
            <p:ph type="dt" sz="half" idx="10"/>
          </p:nvPr>
        </p:nvSpPr>
        <p:spPr/>
        <p:txBody>
          <a:bodyPr/>
          <a:lstStyle/>
          <a:p>
            <a:fld id="{566C5A70-11CE-4908-AF60-AB1B90933BA7}" type="datetimeFigureOut">
              <a:rPr lang="es-US" smtClean="0"/>
              <a:t>20-ene-22</a:t>
            </a:fld>
            <a:endParaRPr lang="es-US"/>
          </a:p>
        </p:txBody>
      </p:sp>
      <p:sp>
        <p:nvSpPr>
          <p:cNvPr id="6" name="Marcador de pie de página 5">
            <a:extLst>
              <a:ext uri="{FF2B5EF4-FFF2-40B4-BE49-F238E27FC236}">
                <a16:creationId xmlns:a16="http://schemas.microsoft.com/office/drawing/2014/main" id="{B1CE95EB-C4DF-4DFE-9257-86ED39D3881B}"/>
              </a:ext>
            </a:extLst>
          </p:cNvPr>
          <p:cNvSpPr>
            <a:spLocks noGrp="1"/>
          </p:cNvSpPr>
          <p:nvPr>
            <p:ph type="ftr" sz="quarter" idx="11"/>
          </p:nvPr>
        </p:nvSpPr>
        <p:spPr/>
        <p:txBody>
          <a:bodyPr/>
          <a:lstStyle/>
          <a:p>
            <a:endParaRPr lang="es-US"/>
          </a:p>
        </p:txBody>
      </p:sp>
      <p:sp>
        <p:nvSpPr>
          <p:cNvPr id="7" name="Marcador de número de diapositiva 6">
            <a:extLst>
              <a:ext uri="{FF2B5EF4-FFF2-40B4-BE49-F238E27FC236}">
                <a16:creationId xmlns:a16="http://schemas.microsoft.com/office/drawing/2014/main" id="{6DE2C60D-B86A-4CCB-846B-F86AAC83F79A}"/>
              </a:ext>
            </a:extLst>
          </p:cNvPr>
          <p:cNvSpPr>
            <a:spLocks noGrp="1"/>
          </p:cNvSpPr>
          <p:nvPr>
            <p:ph type="sldNum" sz="quarter" idx="12"/>
          </p:nvPr>
        </p:nvSpPr>
        <p:spPr/>
        <p:txBody>
          <a:bodyPr/>
          <a:lstStyle/>
          <a:p>
            <a:fld id="{50B5DA42-E98F-418B-B9E8-53DE38B43337}" type="slidenum">
              <a:rPr lang="es-US" smtClean="0"/>
              <a:t>‹Nº›</a:t>
            </a:fld>
            <a:endParaRPr lang="es-US"/>
          </a:p>
        </p:txBody>
      </p:sp>
    </p:spTree>
    <p:extLst>
      <p:ext uri="{BB962C8B-B14F-4D97-AF65-F5344CB8AC3E}">
        <p14:creationId xmlns:p14="http://schemas.microsoft.com/office/powerpoint/2010/main" val="37030462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4D7595A-9DCD-4F94-A3C9-3C5CBC2163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US"/>
          </a:p>
        </p:txBody>
      </p:sp>
      <p:sp>
        <p:nvSpPr>
          <p:cNvPr id="3" name="Marcador de texto 2">
            <a:extLst>
              <a:ext uri="{FF2B5EF4-FFF2-40B4-BE49-F238E27FC236}">
                <a16:creationId xmlns:a16="http://schemas.microsoft.com/office/drawing/2014/main" id="{9A3F8AD7-5467-4166-86DB-4B1BBE2E1B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US"/>
          </a:p>
        </p:txBody>
      </p:sp>
      <p:sp>
        <p:nvSpPr>
          <p:cNvPr id="4" name="Marcador de fecha 3">
            <a:extLst>
              <a:ext uri="{FF2B5EF4-FFF2-40B4-BE49-F238E27FC236}">
                <a16:creationId xmlns:a16="http://schemas.microsoft.com/office/drawing/2014/main" id="{FAC4C640-3D7E-4995-AF80-07D258D456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6C5A70-11CE-4908-AF60-AB1B90933BA7}" type="datetimeFigureOut">
              <a:rPr lang="es-US" smtClean="0"/>
              <a:t>20-ene-22</a:t>
            </a:fld>
            <a:endParaRPr lang="es-US"/>
          </a:p>
        </p:txBody>
      </p:sp>
      <p:sp>
        <p:nvSpPr>
          <p:cNvPr id="5" name="Marcador de pie de página 4">
            <a:extLst>
              <a:ext uri="{FF2B5EF4-FFF2-40B4-BE49-F238E27FC236}">
                <a16:creationId xmlns:a16="http://schemas.microsoft.com/office/drawing/2014/main" id="{B32F54CC-A41D-41DA-AA80-68FC2EC504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US"/>
          </a:p>
        </p:txBody>
      </p:sp>
      <p:sp>
        <p:nvSpPr>
          <p:cNvPr id="6" name="Marcador de número de diapositiva 5">
            <a:extLst>
              <a:ext uri="{FF2B5EF4-FFF2-40B4-BE49-F238E27FC236}">
                <a16:creationId xmlns:a16="http://schemas.microsoft.com/office/drawing/2014/main" id="{EDBD059E-50C2-48EC-BD75-C10A881626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B5DA42-E98F-418B-B9E8-53DE38B43337}" type="slidenum">
              <a:rPr lang="es-US" smtClean="0"/>
              <a:t>‹Nº›</a:t>
            </a:fld>
            <a:endParaRPr lang="es-US"/>
          </a:p>
        </p:txBody>
      </p:sp>
    </p:spTree>
    <p:extLst>
      <p:ext uri="{BB962C8B-B14F-4D97-AF65-F5344CB8AC3E}">
        <p14:creationId xmlns:p14="http://schemas.microsoft.com/office/powerpoint/2010/main" val="25283417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B1C380B4-9127-4846-B26B-C7485E695B8F}"/>
              </a:ext>
            </a:extLst>
          </p:cNvPr>
          <p:cNvSpPr txBox="1"/>
          <p:nvPr/>
        </p:nvSpPr>
        <p:spPr>
          <a:xfrm>
            <a:off x="1247140" y="1046480"/>
            <a:ext cx="9629775" cy="1882567"/>
          </a:xfrm>
          <a:prstGeom prst="rect">
            <a:avLst/>
          </a:prstGeom>
          <a:noFill/>
        </p:spPr>
        <p:txBody>
          <a:bodyPr wrap="square" rtlCol="0">
            <a:spAutoFit/>
          </a:bodyPr>
          <a:lstStyle/>
          <a:p>
            <a:pPr marL="0" marR="0" algn="ctr">
              <a:lnSpc>
                <a:spcPct val="115000"/>
              </a:lnSpc>
              <a:spcBef>
                <a:spcPts val="0"/>
              </a:spcBef>
              <a:spcAft>
                <a:spcPts val="0"/>
              </a:spcAft>
            </a:pPr>
            <a:r>
              <a:rPr lang="es-ES" sz="2000" b="1" dirty="0">
                <a:solidFill>
                  <a:srgbClr val="002060"/>
                </a:solidFill>
                <a:effectLst/>
                <a:highlight>
                  <a:srgbClr val="FFFF00"/>
                </a:highlight>
                <a:latin typeface="Verdana" panose="020B0604030504040204" pitchFamily="34" charset="0"/>
                <a:ea typeface="Verdana" panose="020B0604030504040204" pitchFamily="34" charset="0"/>
                <a:cs typeface="Verdana" panose="020B0604030504040204" pitchFamily="34" charset="0"/>
              </a:rPr>
              <a:t>TÍTULO DEL TRABAJO</a:t>
            </a:r>
          </a:p>
          <a:p>
            <a:pPr marL="0" marR="0" algn="just">
              <a:lnSpc>
                <a:spcPct val="115000"/>
              </a:lnSpc>
              <a:spcBef>
                <a:spcPts val="0"/>
              </a:spcBef>
              <a:spcAft>
                <a:spcPts val="0"/>
              </a:spcAft>
            </a:pPr>
            <a:endParaRPr lang="es-ES" sz="1800" b="1" dirty="0">
              <a:effectLst/>
              <a:latin typeface="Verdana" panose="020B0604030504040204" pitchFamily="34" charset="0"/>
              <a:ea typeface="Verdana" panose="020B0604030504040204" pitchFamily="34" charset="0"/>
              <a:cs typeface="Verdana" panose="020B0604030504040204" pitchFamily="34" charset="0"/>
            </a:endParaRPr>
          </a:p>
          <a:p>
            <a:pPr marL="0" marR="0" algn="just">
              <a:lnSpc>
                <a:spcPct val="150000"/>
              </a:lnSpc>
              <a:spcBef>
                <a:spcPts val="0"/>
              </a:spcBef>
              <a:spcAft>
                <a:spcPts val="0"/>
              </a:spcAft>
            </a:pPr>
            <a:r>
              <a:rPr lang="es-ES" sz="1800" b="1" dirty="0">
                <a:solidFill>
                  <a:srgbClr val="002060"/>
                </a:solidFill>
                <a:effectLst/>
                <a:latin typeface="Verdana" panose="020B0604030504040204" pitchFamily="34" charset="0"/>
                <a:ea typeface="Verdana" panose="020B0604030504040204" pitchFamily="34" charset="0"/>
                <a:cs typeface="Verdana" panose="020B0604030504040204" pitchFamily="34" charset="0"/>
              </a:rPr>
              <a:t> “</a:t>
            </a:r>
            <a:r>
              <a:rPr lang="es-US" sz="1800" b="1" dirty="0">
                <a:solidFill>
                  <a:srgbClr val="002060"/>
                </a:solidFill>
                <a:effectLst/>
                <a:latin typeface="Verdana" panose="020B0604030504040204" pitchFamily="34" charset="0"/>
                <a:ea typeface="Verdana" panose="020B0604030504040204" pitchFamily="34" charset="0"/>
                <a:cs typeface="Verdana" panose="020B0604030504040204" pitchFamily="34" charset="0"/>
              </a:rPr>
              <a:t>SEIS DÉCADAS DE EDUCACIÓN SUPERIOR CUBANA EN REVOLUCIÓN: UNA VISIÓN DESDE LA CALIDAD”. </a:t>
            </a:r>
          </a:p>
          <a:p>
            <a:pPr marL="0" marR="0" algn="just">
              <a:lnSpc>
                <a:spcPct val="115000"/>
              </a:lnSpc>
              <a:spcBef>
                <a:spcPts val="0"/>
              </a:spcBef>
              <a:spcAft>
                <a:spcPts val="0"/>
              </a:spcAft>
            </a:pPr>
            <a:endParaRPr lang="es-US" b="1" dirty="0">
              <a:latin typeface="Verdana" panose="020B0604030504040204" pitchFamily="34" charset="0"/>
              <a:ea typeface="Verdana" panose="020B0604030504040204" pitchFamily="34" charset="0"/>
              <a:cs typeface="Verdana" panose="020B0604030504040204" pitchFamily="34" charset="0"/>
            </a:endParaRPr>
          </a:p>
        </p:txBody>
      </p:sp>
      <p:grpSp>
        <p:nvGrpSpPr>
          <p:cNvPr id="11" name="Grupo 10">
            <a:extLst>
              <a:ext uri="{FF2B5EF4-FFF2-40B4-BE49-F238E27FC236}">
                <a16:creationId xmlns:a16="http://schemas.microsoft.com/office/drawing/2014/main" id="{70744C17-1A63-4E5C-89E1-A07580D9F3BE}"/>
              </a:ext>
            </a:extLst>
          </p:cNvPr>
          <p:cNvGrpSpPr/>
          <p:nvPr/>
        </p:nvGrpSpPr>
        <p:grpSpPr>
          <a:xfrm>
            <a:off x="952500" y="3304200"/>
            <a:ext cx="10213340" cy="2370777"/>
            <a:chOff x="1115060" y="3029880"/>
            <a:chExt cx="10213340" cy="2370777"/>
          </a:xfrm>
        </p:grpSpPr>
        <p:sp>
          <p:nvSpPr>
            <p:cNvPr id="5" name="CuadroTexto 4">
              <a:extLst>
                <a:ext uri="{FF2B5EF4-FFF2-40B4-BE49-F238E27FC236}">
                  <a16:creationId xmlns:a16="http://schemas.microsoft.com/office/drawing/2014/main" id="{3D241C81-6412-4A2B-990C-9292EAAB8BBC}"/>
                </a:ext>
              </a:extLst>
            </p:cNvPr>
            <p:cNvSpPr txBox="1"/>
            <p:nvPr/>
          </p:nvSpPr>
          <p:spPr>
            <a:xfrm>
              <a:off x="1115060" y="3029880"/>
              <a:ext cx="9920176" cy="2370777"/>
            </a:xfrm>
            <a:prstGeom prst="rect">
              <a:avLst/>
            </a:prstGeom>
            <a:noFill/>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s-US" sz="2000" b="1" i="0" u="none" strike="noStrike" kern="1200" cap="none" spc="0" normalizeH="0" baseline="0" noProof="0" dirty="0">
                  <a:ln>
                    <a:noFill/>
                  </a:ln>
                  <a:solidFill>
                    <a:srgbClr val="002060"/>
                  </a:solidFill>
                  <a:effectLst/>
                  <a:highlight>
                    <a:srgbClr val="FFFF00"/>
                  </a:highlight>
                  <a:uLnTx/>
                  <a:uFillTx/>
                  <a:latin typeface="Verdana" panose="020B0604030504040204" pitchFamily="34" charset="0"/>
                  <a:ea typeface="Verdana" panose="020B0604030504040204" pitchFamily="34" charset="0"/>
                  <a:cs typeface="Verdana" panose="020B0604030504040204" pitchFamily="34" charset="0"/>
                </a:rPr>
                <a:t>AUTORES:</a:t>
              </a:r>
              <a:r>
                <a:rPr kumimoji="0" lang="es-US" sz="2000" b="1" i="0" u="none" strike="noStrike" kern="1200" cap="none" spc="0" normalizeH="0" baseline="0" noProof="0" dirty="0">
                  <a:ln>
                    <a:noFill/>
                  </a:ln>
                  <a:solidFill>
                    <a:prstClr val="black"/>
                  </a:solidFill>
                  <a:effectLst/>
                  <a:highlight>
                    <a:srgbClr val="FFFF00"/>
                  </a:highlight>
                  <a:uLnTx/>
                  <a:uFillTx/>
                  <a:latin typeface="Verdana" panose="020B0604030504040204" pitchFamily="34" charset="0"/>
                  <a:ea typeface="Verdana" panose="020B0604030504040204" pitchFamily="34" charset="0"/>
                  <a:cs typeface="Verdana" panose="020B0604030504040204" pitchFamily="34" charset="0"/>
                </a:rPr>
                <a:t> </a:t>
              </a:r>
            </a:p>
            <a:p>
              <a:pPr marL="0" marR="0" lvl="0" indent="0" algn="just" defTabSz="914400" rtl="0" eaLnBrk="1" fontAlgn="auto" latinLnBrk="0" hangingPunct="1">
                <a:lnSpc>
                  <a:spcPct val="115000"/>
                </a:lnSpc>
                <a:spcBef>
                  <a:spcPts val="0"/>
                </a:spcBef>
                <a:spcAft>
                  <a:spcPts val="0"/>
                </a:spcAft>
                <a:buClrTx/>
                <a:buSzTx/>
                <a:buFontTx/>
                <a:buNone/>
                <a:tabLst/>
                <a:defRPr/>
              </a:pPr>
              <a:endParaRPr lang="es-US" b="1"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s-US" sz="1800" b="1"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Verdana" panose="020B0604030504040204" pitchFamily="34" charset="0"/>
                </a:rPr>
                <a:t>Dr.C. RODOLFO ALARCÓN ORTIZ </a:t>
              </a:r>
            </a:p>
            <a:p>
              <a:pPr marL="0" marR="0" lvl="0" indent="0" algn="just" defTabSz="914400" rtl="0" eaLnBrk="1" fontAlgn="auto" latinLnBrk="0" hangingPunct="1">
                <a:lnSpc>
                  <a:spcPct val="150000"/>
                </a:lnSpc>
                <a:spcBef>
                  <a:spcPts val="0"/>
                </a:spcBef>
                <a:spcAft>
                  <a:spcPts val="0"/>
                </a:spcAft>
                <a:buClrTx/>
                <a:buSzTx/>
                <a:buFontTx/>
                <a:buNone/>
                <a:tabLst/>
                <a:defRPr/>
              </a:pPr>
              <a:r>
                <a:rPr lang="es-US" b="1" dirty="0" err="1">
                  <a:solidFill>
                    <a:srgbClr val="002060"/>
                  </a:solidFill>
                  <a:latin typeface="Verdana" panose="020B0604030504040204" pitchFamily="34" charset="0"/>
                  <a:ea typeface="Verdana" panose="020B0604030504040204" pitchFamily="34" charset="0"/>
                  <a:cs typeface="Verdana" panose="020B0604030504040204" pitchFamily="34" charset="0"/>
                </a:rPr>
                <a:t>Dra.C</a:t>
              </a:r>
              <a:r>
                <a:rPr lang="es-US" b="1" dirty="0">
                  <a:solidFill>
                    <a:srgbClr val="002060"/>
                  </a:solidFill>
                  <a:latin typeface="Verdana" panose="020B0604030504040204" pitchFamily="34" charset="0"/>
                  <a:ea typeface="Verdana" panose="020B0604030504040204" pitchFamily="34" charset="0"/>
                  <a:cs typeface="Verdana" panose="020B0604030504040204" pitchFamily="34" charset="0"/>
                </a:rPr>
                <a:t>. </a:t>
              </a:r>
              <a:r>
                <a:rPr kumimoji="0" lang="es-US" sz="1800" b="1"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Verdana" panose="020B0604030504040204" pitchFamily="34" charset="0"/>
                </a:rPr>
                <a:t>BERTA PICHS HERRERA </a:t>
              </a:r>
            </a:p>
            <a:p>
              <a:pPr marL="0" marR="0" lvl="0" indent="0" algn="just" defTabSz="914400" rtl="0" eaLnBrk="1" fontAlgn="auto" latinLnBrk="0" hangingPunct="1">
                <a:lnSpc>
                  <a:spcPct val="150000"/>
                </a:lnSpc>
                <a:spcBef>
                  <a:spcPts val="0"/>
                </a:spcBef>
                <a:spcAft>
                  <a:spcPts val="0"/>
                </a:spcAft>
                <a:buClrTx/>
                <a:buSzTx/>
                <a:buFontTx/>
                <a:buNone/>
                <a:tabLst/>
                <a:defRPr/>
              </a:pPr>
              <a:r>
                <a:rPr lang="es-US" b="1" dirty="0">
                  <a:solidFill>
                    <a:srgbClr val="002060"/>
                  </a:solidFill>
                  <a:latin typeface="Verdana" panose="020B0604030504040204" pitchFamily="34" charset="0"/>
                  <a:ea typeface="Verdana" panose="020B0604030504040204" pitchFamily="34" charset="0"/>
                  <a:cs typeface="Verdana" panose="020B0604030504040204" pitchFamily="34" charset="0"/>
                </a:rPr>
                <a:t>Dr.C. </a:t>
              </a:r>
              <a:r>
                <a:rPr kumimoji="0" lang="es-US" sz="1800" b="1"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Verdana" panose="020B0604030504040204" pitchFamily="34" charset="0"/>
                </a:rPr>
                <a:t>ENRIQUE IÑIGO BAJO</a:t>
              </a:r>
            </a:p>
            <a:p>
              <a:pPr marL="0" marR="0" lvl="0" indent="0" algn="just" defTabSz="914400" rtl="0" eaLnBrk="1" fontAlgn="auto" latinLnBrk="0" hangingPunct="1">
                <a:lnSpc>
                  <a:spcPct val="150000"/>
                </a:lnSpc>
                <a:spcBef>
                  <a:spcPts val="0"/>
                </a:spcBef>
                <a:spcAft>
                  <a:spcPts val="0"/>
                </a:spcAft>
                <a:buClrTx/>
                <a:buSzTx/>
                <a:buFontTx/>
                <a:buNone/>
                <a:tabLst/>
                <a:defRPr/>
              </a:pPr>
              <a:r>
                <a:rPr lang="es-US" b="1" dirty="0">
                  <a:solidFill>
                    <a:srgbClr val="002060"/>
                  </a:solidFill>
                  <a:latin typeface="Verdana" panose="020B0604030504040204" pitchFamily="34" charset="0"/>
                  <a:ea typeface="Verdana" panose="020B0604030504040204" pitchFamily="34" charset="0"/>
                  <a:cs typeface="Verdana" panose="020B0604030504040204" pitchFamily="34" charset="0"/>
                </a:rPr>
                <a:t> </a:t>
              </a:r>
              <a:r>
                <a:rPr kumimoji="0" lang="es-US" sz="1800" b="1"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Verdana" panose="020B0604030504040204" pitchFamily="34" charset="0"/>
                </a:rPr>
                <a:t> </a:t>
              </a:r>
              <a:endParaRPr lang="es-US"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7" name="Cerrar llave 6">
              <a:extLst>
                <a:ext uri="{FF2B5EF4-FFF2-40B4-BE49-F238E27FC236}">
                  <a16:creationId xmlns:a16="http://schemas.microsoft.com/office/drawing/2014/main" id="{61D8AA06-ACDB-4864-837C-ADFBE35D241D}"/>
                </a:ext>
              </a:extLst>
            </p:cNvPr>
            <p:cNvSpPr/>
            <p:nvPr/>
          </p:nvSpPr>
          <p:spPr>
            <a:xfrm>
              <a:off x="5556885" y="3773462"/>
              <a:ext cx="238008" cy="1095676"/>
            </a:xfrm>
            <a:prstGeom prst="rightBrace">
              <a:avLst>
                <a:gd name="adj1" fmla="val 8333"/>
                <a:gd name="adj2" fmla="val 50864"/>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s-US"/>
            </a:p>
          </p:txBody>
        </p:sp>
        <p:sp>
          <p:nvSpPr>
            <p:cNvPr id="8" name="CuadroTexto 7">
              <a:extLst>
                <a:ext uri="{FF2B5EF4-FFF2-40B4-BE49-F238E27FC236}">
                  <a16:creationId xmlns:a16="http://schemas.microsoft.com/office/drawing/2014/main" id="{EC6BD5C8-3BD4-4AD8-B75B-65A2EAA87F62}"/>
                </a:ext>
              </a:extLst>
            </p:cNvPr>
            <p:cNvSpPr txBox="1"/>
            <p:nvPr/>
          </p:nvSpPr>
          <p:spPr>
            <a:xfrm>
              <a:off x="6158865" y="3586480"/>
              <a:ext cx="5169535" cy="1427465"/>
            </a:xfrm>
            <a:prstGeom prst="rect">
              <a:avLst/>
            </a:prstGeom>
            <a:noFill/>
          </p:spPr>
          <p:txBody>
            <a:bodyPr wrap="square" rtlCol="0">
              <a:spAutoFit/>
            </a:bodyPr>
            <a:lstStyle/>
            <a:p>
              <a:pPr>
                <a:lnSpc>
                  <a:spcPts val="2700"/>
                </a:lnSpc>
              </a:pPr>
              <a:r>
                <a:rPr lang="es-ES" b="1" dirty="0">
                  <a:solidFill>
                    <a:srgbClr val="002060"/>
                  </a:solidFill>
                  <a:latin typeface="Verdana" panose="020B0604030504040204" pitchFamily="34" charset="0"/>
                  <a:ea typeface="Verdana" panose="020B0604030504040204" pitchFamily="34" charset="0"/>
                  <a:cs typeface="Verdana" panose="020B0604030504040204" pitchFamily="34" charset="0"/>
                </a:rPr>
                <a:t>Profesores titulares del Centro de Estudios para el Perfeccionamiento de la Educación Superior (CEPES) de la Universidad de La Habana, Cuba</a:t>
              </a:r>
              <a:endParaRPr lang="es-US"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grpSp>
      <p:pic>
        <p:nvPicPr>
          <p:cNvPr id="3" name="Audio 2">
            <a:hlinkClick r:id="" action="ppaction://media"/>
            <a:extLst>
              <a:ext uri="{FF2B5EF4-FFF2-40B4-BE49-F238E27FC236}">
                <a16:creationId xmlns:a16="http://schemas.microsoft.com/office/drawing/2014/main" id="{EC143ED0-AD30-4902-9B26-6A13227DE7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67111005"/>
      </p:ext>
    </p:extLst>
  </p:cSld>
  <p:clrMapOvr>
    <a:masterClrMapping/>
  </p:clrMapOvr>
  <mc:AlternateContent xmlns:mc="http://schemas.openxmlformats.org/markup-compatibility/2006">
    <mc:Choice xmlns:p14="http://schemas.microsoft.com/office/powerpoint/2010/main" Requires="p14">
      <p:transition spd="slow" p14:dur="2000" advTm="29672"/>
    </mc:Choice>
    <mc:Fallback>
      <p:transition spd="slow" advTm="29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50205C3-D6BC-4092-91FC-6DB3F2C95423}"/>
              </a:ext>
            </a:extLst>
          </p:cNvPr>
          <p:cNvSpPr txBox="1"/>
          <p:nvPr/>
        </p:nvSpPr>
        <p:spPr>
          <a:xfrm>
            <a:off x="1548130" y="869950"/>
            <a:ext cx="9048750" cy="392480"/>
          </a:xfrm>
          <a:prstGeom prst="rect">
            <a:avLst/>
          </a:prstGeom>
          <a:noFill/>
        </p:spPr>
        <p:txBody>
          <a:bodyPr wrap="square" rtlCol="0">
            <a:spAutoFit/>
          </a:bodyPr>
          <a:lstStyle/>
          <a:p>
            <a:pPr marL="0" marR="0" algn="ctr">
              <a:lnSpc>
                <a:spcPct val="107000"/>
              </a:lnSpc>
              <a:spcBef>
                <a:spcPts val="0"/>
              </a:spcBef>
              <a:spcAft>
                <a:spcPts val="0"/>
              </a:spcAft>
            </a:pPr>
            <a:r>
              <a:rPr lang="es-US" sz="2000" b="1" dirty="0">
                <a:solidFill>
                  <a:srgbClr val="002060"/>
                </a:solidFill>
                <a:highlight>
                  <a:srgbClr val="FFFF00"/>
                </a:highlight>
                <a:latin typeface="Verdana" panose="020B0604030504040204" pitchFamily="34" charset="0"/>
                <a:ea typeface="Verdana" panose="020B0604030504040204" pitchFamily="34" charset="0"/>
                <a:cs typeface="Verdana" panose="020B0604030504040204" pitchFamily="34" charset="0"/>
              </a:rPr>
              <a:t>C</a:t>
            </a:r>
            <a:r>
              <a:rPr lang="es-US" sz="2000" b="1" dirty="0">
                <a:solidFill>
                  <a:srgbClr val="002060"/>
                </a:solidFill>
                <a:effectLst/>
                <a:highlight>
                  <a:srgbClr val="FFFF00"/>
                </a:highlight>
                <a:latin typeface="Verdana" panose="020B0604030504040204" pitchFamily="34" charset="0"/>
                <a:ea typeface="Verdana" panose="020B0604030504040204" pitchFamily="34" charset="0"/>
                <a:cs typeface="Verdana" panose="020B0604030504040204" pitchFamily="34" charset="0"/>
              </a:rPr>
              <a:t>ALIDAD DE LAS INSTITUCIONES DE EDUCACIÓN SUPERIOR</a:t>
            </a:r>
          </a:p>
        </p:txBody>
      </p:sp>
      <p:sp>
        <p:nvSpPr>
          <p:cNvPr id="6" name="CuadroTexto 5">
            <a:extLst>
              <a:ext uri="{FF2B5EF4-FFF2-40B4-BE49-F238E27FC236}">
                <a16:creationId xmlns:a16="http://schemas.microsoft.com/office/drawing/2014/main" id="{5FD00539-BAAA-4934-9E69-70356A2094D8}"/>
              </a:ext>
            </a:extLst>
          </p:cNvPr>
          <p:cNvSpPr txBox="1"/>
          <p:nvPr/>
        </p:nvSpPr>
        <p:spPr>
          <a:xfrm>
            <a:off x="1295400" y="1970915"/>
            <a:ext cx="5725160" cy="369332"/>
          </a:xfrm>
          <a:prstGeom prst="rect">
            <a:avLst/>
          </a:prstGeom>
          <a:noFill/>
        </p:spPr>
        <p:txBody>
          <a:bodyPr wrap="square" rtlCol="0">
            <a:spAutoFit/>
          </a:bodyPr>
          <a:lstStyle/>
          <a:p>
            <a:pPr marL="285750" indent="-285750">
              <a:buFont typeface="Wingdings" panose="05000000000000000000" pitchFamily="2" charset="2"/>
              <a:buChar char="Ø"/>
            </a:pPr>
            <a:r>
              <a:rPr lang="es-US" b="1"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T</a:t>
            </a:r>
            <a:r>
              <a:rPr lang="es-US" sz="1800" b="1" dirty="0">
                <a:solidFill>
                  <a:schemeClr val="accent5">
                    <a:lumMod val="50000"/>
                  </a:schemeClr>
                </a:solidFill>
                <a:effectLst/>
                <a:latin typeface="Verdana" panose="020B0604030504040204" pitchFamily="34" charset="0"/>
                <a:ea typeface="Verdana" panose="020B0604030504040204" pitchFamily="34" charset="0"/>
                <a:cs typeface="Verdana" panose="020B0604030504040204" pitchFamily="34" charset="0"/>
              </a:rPr>
              <a:t>ema de </a:t>
            </a:r>
            <a:r>
              <a:rPr lang="es-US" sz="1800" b="1" i="1" dirty="0">
                <a:solidFill>
                  <a:srgbClr val="002060"/>
                </a:solidFill>
                <a:effectLst/>
                <a:latin typeface="Verdana" panose="020B0604030504040204" pitchFamily="34" charset="0"/>
                <a:ea typeface="Verdana" panose="020B0604030504040204" pitchFamily="34" charset="0"/>
                <a:cs typeface="Verdana" panose="020B0604030504040204" pitchFamily="34" charset="0"/>
              </a:rPr>
              <a:t>debate y atención permanente</a:t>
            </a:r>
          </a:p>
        </p:txBody>
      </p:sp>
      <p:sp>
        <p:nvSpPr>
          <p:cNvPr id="7" name="CuadroTexto 6">
            <a:extLst>
              <a:ext uri="{FF2B5EF4-FFF2-40B4-BE49-F238E27FC236}">
                <a16:creationId xmlns:a16="http://schemas.microsoft.com/office/drawing/2014/main" id="{3E9052CD-E236-40DA-BB56-026740D0DCBF}"/>
              </a:ext>
            </a:extLst>
          </p:cNvPr>
          <p:cNvSpPr txBox="1"/>
          <p:nvPr/>
        </p:nvSpPr>
        <p:spPr>
          <a:xfrm>
            <a:off x="1304925" y="4653280"/>
            <a:ext cx="9848850" cy="1293111"/>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es-US" b="1"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En Cuba </a:t>
            </a:r>
            <a:r>
              <a:rPr lang="es-US" sz="1800" b="1" dirty="0">
                <a:solidFill>
                  <a:schemeClr val="accent5">
                    <a:lumMod val="50000"/>
                  </a:schemeClr>
                </a:solidFill>
                <a:effectLst/>
                <a:latin typeface="Verdana" panose="020B0604030504040204" pitchFamily="34" charset="0"/>
                <a:ea typeface="Verdana" panose="020B0604030504040204" pitchFamily="34" charset="0"/>
                <a:cs typeface="Verdana" panose="020B0604030504040204" pitchFamily="34" charset="0"/>
              </a:rPr>
              <a:t>desde el triunfo de la Revolución en 1959, tiene lugar un </a:t>
            </a:r>
            <a:r>
              <a:rPr lang="es-US" sz="1800" b="1" i="1" dirty="0">
                <a:solidFill>
                  <a:srgbClr val="002060"/>
                </a:solidFill>
                <a:effectLst/>
                <a:latin typeface="Verdana" panose="020B0604030504040204" pitchFamily="34" charset="0"/>
                <a:ea typeface="Verdana" panose="020B0604030504040204" pitchFamily="34" charset="0"/>
                <a:cs typeface="Verdana" panose="020B0604030504040204" pitchFamily="34" charset="0"/>
              </a:rPr>
              <a:t>proceso ininterrumpido de cambios audaces y profundos </a:t>
            </a:r>
            <a:r>
              <a:rPr lang="es-US" sz="1800" b="1" dirty="0">
                <a:solidFill>
                  <a:schemeClr val="accent5">
                    <a:lumMod val="50000"/>
                  </a:schemeClr>
                </a:solidFill>
                <a:effectLst/>
                <a:latin typeface="Verdana" panose="020B0604030504040204" pitchFamily="34" charset="0"/>
                <a:ea typeface="Verdana" panose="020B0604030504040204" pitchFamily="34" charset="0"/>
                <a:cs typeface="Verdana" panose="020B0604030504040204" pitchFamily="34" charset="0"/>
              </a:rPr>
              <a:t>dirigidos </a:t>
            </a:r>
            <a:r>
              <a:rPr lang="es-US" sz="1800" b="1" dirty="0">
                <a:solidFill>
                  <a:srgbClr val="002060"/>
                </a:solidFill>
                <a:effectLst/>
                <a:latin typeface="Verdana" panose="020B0604030504040204" pitchFamily="34" charset="0"/>
                <a:ea typeface="Verdana" panose="020B0604030504040204" pitchFamily="34" charset="0"/>
                <a:cs typeface="Verdana" panose="020B0604030504040204" pitchFamily="34" charset="0"/>
              </a:rPr>
              <a:t>a la </a:t>
            </a:r>
            <a:r>
              <a:rPr lang="es-US" sz="1800" b="1" i="1" dirty="0">
                <a:solidFill>
                  <a:srgbClr val="002060"/>
                </a:solidFill>
                <a:effectLst/>
                <a:latin typeface="Verdana" panose="020B0604030504040204" pitchFamily="34" charset="0"/>
                <a:ea typeface="Verdana" panose="020B0604030504040204" pitchFamily="34" charset="0"/>
                <a:cs typeface="Verdana" panose="020B0604030504040204" pitchFamily="34" charset="0"/>
              </a:rPr>
              <a:t>universalización de la educación con calidad, inclusión y equidad. </a:t>
            </a:r>
            <a:endParaRPr lang="es-US" i="1" dirty="0">
              <a:solidFill>
                <a:srgbClr val="002060"/>
              </a:solidFill>
            </a:endParaRPr>
          </a:p>
        </p:txBody>
      </p:sp>
      <p:sp>
        <p:nvSpPr>
          <p:cNvPr id="8" name="CuadroTexto 7">
            <a:extLst>
              <a:ext uri="{FF2B5EF4-FFF2-40B4-BE49-F238E27FC236}">
                <a16:creationId xmlns:a16="http://schemas.microsoft.com/office/drawing/2014/main" id="{419292F8-E8DC-4B32-BBC0-771AEDF3DEF5}"/>
              </a:ext>
            </a:extLst>
          </p:cNvPr>
          <p:cNvSpPr txBox="1"/>
          <p:nvPr/>
        </p:nvSpPr>
        <p:spPr>
          <a:xfrm>
            <a:off x="1647825" y="3333155"/>
            <a:ext cx="7086599" cy="369332"/>
          </a:xfrm>
          <a:prstGeom prst="rect">
            <a:avLst/>
          </a:prstGeom>
          <a:noFill/>
        </p:spPr>
        <p:txBody>
          <a:bodyPr wrap="square" rtlCol="0">
            <a:spAutoFit/>
          </a:bodyPr>
          <a:lstStyle/>
          <a:p>
            <a:pPr marL="285750" indent="-285750">
              <a:buFont typeface="Wingdings" panose="05000000000000000000" pitchFamily="2" charset="2"/>
              <a:buChar char="§"/>
            </a:pPr>
            <a:r>
              <a:rPr lang="es-US" b="1" i="1" dirty="0">
                <a:solidFill>
                  <a:srgbClr val="002060"/>
                </a:solidFill>
                <a:latin typeface="Verdana" panose="020B0604030504040204" pitchFamily="34" charset="0"/>
                <a:ea typeface="Verdana" panose="020B0604030504040204" pitchFamily="34" charset="0"/>
                <a:cs typeface="Verdana" panose="020B0604030504040204" pitchFamily="34" charset="0"/>
              </a:rPr>
              <a:t>Abarca</a:t>
            </a:r>
            <a:r>
              <a:rPr lang="es-US" b="1"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 </a:t>
            </a:r>
            <a:r>
              <a:rPr lang="es-US" b="1" i="1" dirty="0">
                <a:solidFill>
                  <a:srgbClr val="002060"/>
                </a:solidFill>
                <a:latin typeface="Verdana" panose="020B0604030504040204" pitchFamily="34" charset="0"/>
                <a:ea typeface="Verdana" panose="020B0604030504040204" pitchFamily="34" charset="0"/>
                <a:cs typeface="Verdana" panose="020B0604030504040204" pitchFamily="34" charset="0"/>
              </a:rPr>
              <a:t>todas las funciones y actividades</a:t>
            </a:r>
            <a:r>
              <a:rPr lang="es-US" b="1"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 de las IES</a:t>
            </a:r>
          </a:p>
        </p:txBody>
      </p:sp>
      <p:sp>
        <p:nvSpPr>
          <p:cNvPr id="9" name="CuadroTexto 8">
            <a:extLst>
              <a:ext uri="{FF2B5EF4-FFF2-40B4-BE49-F238E27FC236}">
                <a16:creationId xmlns:a16="http://schemas.microsoft.com/office/drawing/2014/main" id="{4A25C084-22CD-464A-B71D-15E9B9FF2C68}"/>
              </a:ext>
            </a:extLst>
          </p:cNvPr>
          <p:cNvSpPr txBox="1"/>
          <p:nvPr/>
        </p:nvSpPr>
        <p:spPr>
          <a:xfrm>
            <a:off x="1695449" y="3883177"/>
            <a:ext cx="9934576" cy="369332"/>
          </a:xfrm>
          <a:prstGeom prst="rect">
            <a:avLst/>
          </a:prstGeom>
          <a:noFill/>
        </p:spPr>
        <p:txBody>
          <a:bodyPr wrap="square" rtlCol="0">
            <a:spAutoFit/>
          </a:bodyPr>
          <a:lstStyle/>
          <a:p>
            <a:pPr marL="285750" indent="-285750">
              <a:buFont typeface="Wingdings" panose="05000000000000000000" pitchFamily="2" charset="2"/>
              <a:buChar char="§"/>
            </a:pPr>
            <a:r>
              <a:rPr lang="es-US" b="1"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Conectado  indisolublemente con la </a:t>
            </a:r>
            <a:r>
              <a:rPr lang="es-US" b="1" i="1" dirty="0">
                <a:solidFill>
                  <a:srgbClr val="002060"/>
                </a:solidFill>
                <a:latin typeface="Verdana" panose="020B0604030504040204" pitchFamily="34" charset="0"/>
                <a:ea typeface="Verdana" panose="020B0604030504040204" pitchFamily="34" charset="0"/>
                <a:cs typeface="Verdana" panose="020B0604030504040204" pitchFamily="34" charset="0"/>
              </a:rPr>
              <a:t>pertinencia y la internacionalización.</a:t>
            </a:r>
            <a:endParaRPr lang="es-US" dirty="0"/>
          </a:p>
        </p:txBody>
      </p:sp>
      <p:sp>
        <p:nvSpPr>
          <p:cNvPr id="10" name="CuadroTexto 9">
            <a:extLst>
              <a:ext uri="{FF2B5EF4-FFF2-40B4-BE49-F238E27FC236}">
                <a16:creationId xmlns:a16="http://schemas.microsoft.com/office/drawing/2014/main" id="{A0715561-EA21-4CA7-8329-844D59A59B54}"/>
              </a:ext>
            </a:extLst>
          </p:cNvPr>
          <p:cNvSpPr txBox="1"/>
          <p:nvPr/>
        </p:nvSpPr>
        <p:spPr>
          <a:xfrm>
            <a:off x="1295400" y="2859948"/>
            <a:ext cx="4897120" cy="369332"/>
          </a:xfrm>
          <a:prstGeom prst="rect">
            <a:avLst/>
          </a:prstGeom>
          <a:noFill/>
        </p:spPr>
        <p:txBody>
          <a:bodyPr wrap="square" rtlCol="0">
            <a:spAutoFit/>
          </a:bodyPr>
          <a:lstStyle/>
          <a:p>
            <a:pPr marL="285750" indent="-285750">
              <a:buFont typeface="Wingdings" panose="05000000000000000000" pitchFamily="2" charset="2"/>
              <a:buChar char="Ø"/>
            </a:pPr>
            <a:r>
              <a:rPr lang="es-US" b="1"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Concepto</a:t>
            </a:r>
            <a:r>
              <a:rPr lang="es-US" b="1" i="1" dirty="0">
                <a:solidFill>
                  <a:srgbClr val="002060"/>
                </a:solidFill>
                <a:latin typeface="Verdana" panose="020B0604030504040204" pitchFamily="34" charset="0"/>
                <a:ea typeface="Verdana" panose="020B0604030504040204" pitchFamily="34" charset="0"/>
                <a:cs typeface="Verdana" panose="020B0604030504040204" pitchFamily="34" charset="0"/>
              </a:rPr>
              <a:t> multidimensional:</a:t>
            </a:r>
            <a:endParaRPr lang="es-US" dirty="0"/>
          </a:p>
        </p:txBody>
      </p:sp>
      <p:pic>
        <p:nvPicPr>
          <p:cNvPr id="4" name="Audio 3">
            <a:hlinkClick r:id="" action="ppaction://media"/>
            <a:extLst>
              <a:ext uri="{FF2B5EF4-FFF2-40B4-BE49-F238E27FC236}">
                <a16:creationId xmlns:a16="http://schemas.microsoft.com/office/drawing/2014/main" id="{02253822-561A-459F-A218-8A9DE9CE4E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80345874"/>
      </p:ext>
    </p:extLst>
  </p:cSld>
  <p:clrMapOvr>
    <a:masterClrMapping/>
  </p:clrMapOvr>
  <mc:AlternateContent xmlns:mc="http://schemas.openxmlformats.org/markup-compatibility/2006">
    <mc:Choice xmlns:p14="http://schemas.microsoft.com/office/powerpoint/2010/main" Requires="p14">
      <p:transition spd="slow" p14:dur="2000" advTm="40528"/>
    </mc:Choice>
    <mc:Fallback>
      <p:transition spd="slow" advTm="405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35C3FB6-5759-4679-917E-BDB6FB6B5412}"/>
              </a:ext>
            </a:extLst>
          </p:cNvPr>
          <p:cNvSpPr txBox="1"/>
          <p:nvPr/>
        </p:nvSpPr>
        <p:spPr>
          <a:xfrm>
            <a:off x="1112520" y="2138541"/>
            <a:ext cx="9886950" cy="1448923"/>
          </a:xfrm>
          <a:prstGeom prst="rect">
            <a:avLst/>
          </a:prstGeom>
          <a:solidFill>
            <a:schemeClr val="bg1">
              <a:lumMod val="95000"/>
            </a:schemeClr>
          </a:solidFill>
        </p:spPr>
        <p:txBody>
          <a:bodyPr wrap="square" rtlCol="0">
            <a:spAutoFit/>
          </a:bodyPr>
          <a:lstStyle/>
          <a:p>
            <a:pPr algn="just">
              <a:lnSpc>
                <a:spcPts val="2700"/>
              </a:lnSpc>
            </a:pPr>
            <a:r>
              <a:rPr lang="es-US" sz="2000" b="1" dirty="0">
                <a:solidFill>
                  <a:schemeClr val="accent5">
                    <a:lumMod val="50000"/>
                  </a:schemeClr>
                </a:solidFill>
                <a:effectLst/>
                <a:latin typeface="Verdana" panose="020B0604030504040204" pitchFamily="34" charset="0"/>
                <a:ea typeface="Verdana" panose="020B0604030504040204" pitchFamily="34" charset="0"/>
                <a:cs typeface="Verdana" panose="020B0604030504040204" pitchFamily="34" charset="0"/>
              </a:rPr>
              <a:t>Caracterizar el desarrollo cualitativo de la educación superior cubana a lo largo de las seis décadas transcurridas desde el triunfo de </a:t>
            </a:r>
            <a:r>
              <a:rPr lang="es-US" sz="2000" b="1"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la Revolución, agrupado en tres periodos representativos de cambios cualitativos sistémicos. </a:t>
            </a:r>
            <a:endParaRPr lang="es-US" sz="2000" dirty="0"/>
          </a:p>
        </p:txBody>
      </p:sp>
      <p:sp>
        <p:nvSpPr>
          <p:cNvPr id="4" name="CuadroTexto 3">
            <a:extLst>
              <a:ext uri="{FF2B5EF4-FFF2-40B4-BE49-F238E27FC236}">
                <a16:creationId xmlns:a16="http://schemas.microsoft.com/office/drawing/2014/main" id="{EA34106F-2D9D-4F75-B90A-5E14A9DE0FD1}"/>
              </a:ext>
            </a:extLst>
          </p:cNvPr>
          <p:cNvSpPr txBox="1"/>
          <p:nvPr/>
        </p:nvSpPr>
        <p:spPr>
          <a:xfrm>
            <a:off x="1655444" y="4001274"/>
            <a:ext cx="8820152" cy="646331"/>
          </a:xfrm>
          <a:prstGeom prst="rect">
            <a:avLst/>
          </a:prstGeom>
          <a:noFill/>
        </p:spPr>
        <p:txBody>
          <a:bodyPr wrap="square" rtlCol="0">
            <a:spAutoFit/>
          </a:bodyPr>
          <a:lstStyle/>
          <a:p>
            <a:pPr marL="285750" indent="-285750">
              <a:buFont typeface="Wingdings" panose="05000000000000000000" pitchFamily="2" charset="2"/>
              <a:buChar char="§"/>
            </a:pPr>
            <a:r>
              <a:rPr lang="es-US" sz="1800" b="1" dirty="0">
                <a:solidFill>
                  <a:schemeClr val="accent5">
                    <a:lumMod val="50000"/>
                  </a:schemeClr>
                </a:solidFill>
                <a:effectLst/>
                <a:latin typeface="Verdana" panose="020B0604030504040204" pitchFamily="34" charset="0"/>
                <a:ea typeface="Verdana" panose="020B0604030504040204" pitchFamily="34" charset="0"/>
                <a:cs typeface="Verdana" panose="020B0604030504040204" pitchFamily="34" charset="0"/>
              </a:rPr>
              <a:t>En cada periodo se identifican los hechos más relevantes que</a:t>
            </a:r>
          </a:p>
          <a:p>
            <a:r>
              <a:rPr lang="es-US" sz="1800" b="1" dirty="0">
                <a:solidFill>
                  <a:schemeClr val="accent5">
                    <a:lumMod val="50000"/>
                  </a:schemeClr>
                </a:solidFill>
                <a:effectLst/>
                <a:latin typeface="Verdana" panose="020B0604030504040204" pitchFamily="34" charset="0"/>
                <a:ea typeface="Verdana" panose="020B0604030504040204" pitchFamily="34" charset="0"/>
                <a:cs typeface="Verdana" panose="020B0604030504040204" pitchFamily="34" charset="0"/>
              </a:rPr>
              <a:t>    lo conforman y se incluyen apreciaciones críticas. </a:t>
            </a:r>
            <a:endParaRPr lang="es-US" dirty="0"/>
          </a:p>
        </p:txBody>
      </p:sp>
      <p:sp>
        <p:nvSpPr>
          <p:cNvPr id="5" name="CuadroTexto 4">
            <a:extLst>
              <a:ext uri="{FF2B5EF4-FFF2-40B4-BE49-F238E27FC236}">
                <a16:creationId xmlns:a16="http://schemas.microsoft.com/office/drawing/2014/main" id="{22662919-2323-48E6-AC24-D56D5DF0B23E}"/>
              </a:ext>
            </a:extLst>
          </p:cNvPr>
          <p:cNvSpPr txBox="1"/>
          <p:nvPr/>
        </p:nvSpPr>
        <p:spPr>
          <a:xfrm>
            <a:off x="1685924" y="4923155"/>
            <a:ext cx="8789672" cy="923330"/>
          </a:xfrm>
          <a:prstGeom prst="rect">
            <a:avLst/>
          </a:prstGeom>
          <a:noFill/>
        </p:spPr>
        <p:txBody>
          <a:bodyPr wrap="square" rtlCol="0">
            <a:spAutoFit/>
          </a:bodyPr>
          <a:lstStyle/>
          <a:p>
            <a:pPr marL="285750" indent="-285750">
              <a:buFont typeface="Wingdings" panose="05000000000000000000" pitchFamily="2" charset="2"/>
              <a:buChar char="§"/>
            </a:pPr>
            <a:r>
              <a:rPr lang="es-US" sz="1800" b="1" dirty="0">
                <a:solidFill>
                  <a:schemeClr val="accent5">
                    <a:lumMod val="50000"/>
                  </a:schemeClr>
                </a:solidFill>
                <a:effectLst/>
                <a:latin typeface="Verdana" panose="020B0604030504040204" pitchFamily="34" charset="0"/>
                <a:ea typeface="Verdana" panose="020B0604030504040204" pitchFamily="34" charset="0"/>
                <a:cs typeface="Verdana" panose="020B0604030504040204" pitchFamily="34" charset="0"/>
              </a:rPr>
              <a:t>El estudio se basó en el análisis de documentos de políticas, informes de resultados institucionales y en la  experiencia de</a:t>
            </a:r>
          </a:p>
          <a:p>
            <a:r>
              <a:rPr lang="es-US" b="1"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   </a:t>
            </a:r>
            <a:r>
              <a:rPr lang="es-US" sz="1800" b="1" dirty="0">
                <a:solidFill>
                  <a:schemeClr val="accent5">
                    <a:lumMod val="50000"/>
                  </a:schemeClr>
                </a:solidFill>
                <a:effectLst/>
                <a:latin typeface="Verdana" panose="020B0604030504040204" pitchFamily="34" charset="0"/>
                <a:ea typeface="Verdana" panose="020B0604030504040204" pitchFamily="34" charset="0"/>
                <a:cs typeface="Verdana" panose="020B0604030504040204" pitchFamily="34" charset="0"/>
              </a:rPr>
              <a:t> los autores.</a:t>
            </a:r>
            <a:endParaRPr lang="es-US" dirty="0"/>
          </a:p>
        </p:txBody>
      </p:sp>
      <p:sp>
        <p:nvSpPr>
          <p:cNvPr id="6" name="CuadroTexto 5">
            <a:extLst>
              <a:ext uri="{FF2B5EF4-FFF2-40B4-BE49-F238E27FC236}">
                <a16:creationId xmlns:a16="http://schemas.microsoft.com/office/drawing/2014/main" id="{A54B997D-4CC8-454F-9B6A-54E57C05ECA9}"/>
              </a:ext>
            </a:extLst>
          </p:cNvPr>
          <p:cNvSpPr txBox="1"/>
          <p:nvPr/>
        </p:nvSpPr>
        <p:spPr>
          <a:xfrm>
            <a:off x="4204970" y="1158239"/>
            <a:ext cx="3719830" cy="400110"/>
          </a:xfrm>
          <a:prstGeom prst="rect">
            <a:avLst/>
          </a:prstGeom>
          <a:noFill/>
        </p:spPr>
        <p:txBody>
          <a:bodyPr wrap="square" rtlCol="0">
            <a:spAutoFit/>
          </a:bodyPr>
          <a:lstStyle/>
          <a:p>
            <a:r>
              <a:rPr lang="es-ES" sz="2000" b="1" dirty="0">
                <a:solidFill>
                  <a:srgbClr val="002060"/>
                </a:solidFill>
                <a:highlight>
                  <a:srgbClr val="FFFF00"/>
                </a:highlight>
                <a:latin typeface="Verdana" panose="020B0604030504040204" pitchFamily="34" charset="0"/>
                <a:ea typeface="Verdana" panose="020B0604030504040204" pitchFamily="34" charset="0"/>
                <a:cs typeface="Verdana" panose="020B0604030504040204" pitchFamily="34" charset="0"/>
              </a:rPr>
              <a:t>OBJETIVO DEL TRABAJO </a:t>
            </a:r>
            <a:endParaRPr lang="es-US" sz="2000" b="1" dirty="0">
              <a:solidFill>
                <a:srgbClr val="002060"/>
              </a:solidFill>
              <a:highlight>
                <a:srgbClr val="FFFF00"/>
              </a:highlight>
              <a:latin typeface="Verdana" panose="020B0604030504040204" pitchFamily="34" charset="0"/>
              <a:ea typeface="Verdana" panose="020B0604030504040204" pitchFamily="34" charset="0"/>
              <a:cs typeface="Verdana" panose="020B0604030504040204" pitchFamily="34" charset="0"/>
            </a:endParaRPr>
          </a:p>
        </p:txBody>
      </p:sp>
      <p:pic>
        <p:nvPicPr>
          <p:cNvPr id="7" name="Audio 6">
            <a:hlinkClick r:id="" action="ppaction://media"/>
            <a:extLst>
              <a:ext uri="{FF2B5EF4-FFF2-40B4-BE49-F238E27FC236}">
                <a16:creationId xmlns:a16="http://schemas.microsoft.com/office/drawing/2014/main" id="{1755AE96-3220-46DD-A2FF-ACA73D3E0B7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517525847"/>
      </p:ext>
    </p:extLst>
  </p:cSld>
  <p:clrMapOvr>
    <a:masterClrMapping/>
  </p:clrMapOvr>
  <mc:AlternateContent xmlns:mc="http://schemas.openxmlformats.org/markup-compatibility/2006">
    <mc:Choice xmlns:p14="http://schemas.microsoft.com/office/powerpoint/2010/main" Requires="p14">
      <p:transition spd="slow" p14:dur="2000" advTm="52208"/>
    </mc:Choice>
    <mc:Fallback>
      <p:transition spd="slow" advTm="52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A51FD96D-3CBD-4A08-8910-B9E0A2EFFAC0}"/>
              </a:ext>
            </a:extLst>
          </p:cNvPr>
          <p:cNvSpPr txBox="1"/>
          <p:nvPr/>
        </p:nvSpPr>
        <p:spPr>
          <a:xfrm>
            <a:off x="720726" y="852899"/>
            <a:ext cx="10688954" cy="764889"/>
          </a:xfrm>
          <a:prstGeom prst="rect">
            <a:avLst/>
          </a:prstGeom>
          <a:noFill/>
        </p:spPr>
        <p:txBody>
          <a:bodyPr wrap="square" rtlCol="0">
            <a:spAutoFit/>
          </a:bodyPr>
          <a:lstStyle/>
          <a:p>
            <a:pPr>
              <a:lnSpc>
                <a:spcPct val="115000"/>
              </a:lnSpc>
            </a:pPr>
            <a:r>
              <a:rPr lang="es-US" sz="2000" b="1" dirty="0">
                <a:solidFill>
                  <a:schemeClr val="accent5">
                    <a:lumMod val="50000"/>
                  </a:schemeClr>
                </a:solidFill>
                <a:highlight>
                  <a:srgbClr val="FFFF00"/>
                </a:highlight>
                <a:latin typeface="Verdana" panose="020B0604030504040204" pitchFamily="34" charset="0"/>
                <a:ea typeface="Verdana" panose="020B0604030504040204" pitchFamily="34" charset="0"/>
                <a:cs typeface="Verdana" panose="020B0604030504040204" pitchFamily="34" charset="0"/>
              </a:rPr>
              <a:t>1959-1975:  ETAPA DE CONCEPTUALIZACIÓN Y CONSTRUCCIÓN DE LAS BASES DE LA UNIVERSIDAD EN REVOLUCIÓN. </a:t>
            </a:r>
          </a:p>
        </p:txBody>
      </p:sp>
      <p:sp>
        <p:nvSpPr>
          <p:cNvPr id="3" name="CuadroTexto 2">
            <a:extLst>
              <a:ext uri="{FF2B5EF4-FFF2-40B4-BE49-F238E27FC236}">
                <a16:creationId xmlns:a16="http://schemas.microsoft.com/office/drawing/2014/main" id="{2445B8EF-EF83-4FEC-9BE8-45A3D336DE4E}"/>
              </a:ext>
            </a:extLst>
          </p:cNvPr>
          <p:cNvSpPr txBox="1"/>
          <p:nvPr/>
        </p:nvSpPr>
        <p:spPr>
          <a:xfrm>
            <a:off x="1038225" y="3791585"/>
            <a:ext cx="10172700" cy="923330"/>
          </a:xfrm>
          <a:prstGeom prst="rect">
            <a:avLst/>
          </a:prstGeom>
          <a:noFill/>
        </p:spPr>
        <p:txBody>
          <a:bodyPr wrap="square" rtlCol="0">
            <a:spAutoFit/>
          </a:bodyPr>
          <a:lstStyle/>
          <a:p>
            <a:pPr marL="285750" indent="-285750">
              <a:buFont typeface="Wingdings" panose="05000000000000000000" pitchFamily="2" charset="2"/>
              <a:buChar char="Ø"/>
            </a:pPr>
            <a:r>
              <a:rPr lang="es-US" sz="1800" b="1" dirty="0">
                <a:solidFill>
                  <a:schemeClr val="accent5">
                    <a:lumMod val="50000"/>
                  </a:schemeClr>
                </a:solidFill>
                <a:effectLst/>
                <a:latin typeface="Verdana" panose="020B0604030504040204" pitchFamily="34" charset="0"/>
                <a:ea typeface="Verdana" panose="020B0604030504040204" pitchFamily="34" charset="0"/>
                <a:cs typeface="Verdana" panose="020B0604030504040204" pitchFamily="34" charset="0"/>
              </a:rPr>
              <a:t>Destaca: Ampliación del acceso, conformación y superación sistemática del claustro, avances en la formación integral,  el desarrollo científico y la construcción, ampliación y dotación de edificaciones</a:t>
            </a:r>
          </a:p>
        </p:txBody>
      </p:sp>
      <p:sp>
        <p:nvSpPr>
          <p:cNvPr id="4" name="CuadroTexto 3">
            <a:extLst>
              <a:ext uri="{FF2B5EF4-FFF2-40B4-BE49-F238E27FC236}">
                <a16:creationId xmlns:a16="http://schemas.microsoft.com/office/drawing/2014/main" id="{730AE76D-D886-49F1-B0CF-B8F0725ECD3A}"/>
              </a:ext>
            </a:extLst>
          </p:cNvPr>
          <p:cNvSpPr txBox="1"/>
          <p:nvPr/>
        </p:nvSpPr>
        <p:spPr>
          <a:xfrm>
            <a:off x="1026160" y="2874408"/>
            <a:ext cx="10172700" cy="646331"/>
          </a:xfrm>
          <a:prstGeom prst="rect">
            <a:avLst/>
          </a:prstGeom>
          <a:noFill/>
        </p:spPr>
        <p:txBody>
          <a:bodyPr wrap="square" rtlCol="0">
            <a:spAutoFit/>
          </a:bodyPr>
          <a:lstStyle/>
          <a:p>
            <a:pPr marL="285750" indent="-285750" algn="just">
              <a:buFont typeface="Wingdings" panose="05000000000000000000" pitchFamily="2" charset="2"/>
              <a:buChar char="Ø"/>
            </a:pPr>
            <a:r>
              <a:rPr lang="es-US" sz="1800" b="1" dirty="0">
                <a:solidFill>
                  <a:schemeClr val="accent5">
                    <a:lumMod val="50000"/>
                  </a:schemeClr>
                </a:solidFill>
                <a:effectLst/>
                <a:latin typeface="Verdana" panose="020B0604030504040204" pitchFamily="34" charset="0"/>
                <a:ea typeface="Verdana" panose="020B0604030504040204" pitchFamily="34" charset="0"/>
                <a:cs typeface="Verdana" panose="020B0604030504040204" pitchFamily="34" charset="0"/>
              </a:rPr>
              <a:t>“La Reforma Universitaria de 1962” definió la nueva universidad que los nuevos tiempos demandaban.</a:t>
            </a:r>
            <a:r>
              <a:rPr lang="es-US" b="1"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  </a:t>
            </a:r>
            <a:endParaRPr lang="es-US" sz="1800" b="1" dirty="0">
              <a:solidFill>
                <a:schemeClr val="accent5">
                  <a:lumMod val="50000"/>
                </a:schemeClr>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5" name="CuadroTexto 4">
            <a:extLst>
              <a:ext uri="{FF2B5EF4-FFF2-40B4-BE49-F238E27FC236}">
                <a16:creationId xmlns:a16="http://schemas.microsoft.com/office/drawing/2014/main" id="{A224E3C9-727B-42A2-B32B-4BA67B06AB56}"/>
              </a:ext>
            </a:extLst>
          </p:cNvPr>
          <p:cNvSpPr txBox="1"/>
          <p:nvPr/>
        </p:nvSpPr>
        <p:spPr>
          <a:xfrm>
            <a:off x="720726" y="1871980"/>
            <a:ext cx="10597514" cy="646331"/>
          </a:xfrm>
          <a:prstGeom prst="rect">
            <a:avLst/>
          </a:prstGeom>
          <a:noFill/>
        </p:spPr>
        <p:txBody>
          <a:bodyPr wrap="square" rtlCol="0">
            <a:spAutoFit/>
          </a:bodyPr>
          <a:lstStyle/>
          <a:p>
            <a:pPr algn="just"/>
            <a:r>
              <a:rPr lang="es-US" b="1"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Establecimiento </a:t>
            </a:r>
            <a:r>
              <a:rPr lang="es-US" sz="1800" b="1" dirty="0">
                <a:solidFill>
                  <a:schemeClr val="accent5">
                    <a:lumMod val="50000"/>
                  </a:schemeClr>
                </a:solidFill>
                <a:effectLst/>
                <a:latin typeface="Verdana" panose="020B0604030504040204" pitchFamily="34" charset="0"/>
                <a:ea typeface="Verdana" panose="020B0604030504040204" pitchFamily="34" charset="0"/>
                <a:cs typeface="Verdana" panose="020B0604030504040204" pitchFamily="34" charset="0"/>
              </a:rPr>
              <a:t>de los conceptos fundacionales del sistema de educación superior cubana y su construcción consecuente y paulatina. </a:t>
            </a:r>
          </a:p>
        </p:txBody>
      </p:sp>
      <p:sp>
        <p:nvSpPr>
          <p:cNvPr id="6" name="CuadroTexto 5">
            <a:extLst>
              <a:ext uri="{FF2B5EF4-FFF2-40B4-BE49-F238E27FC236}">
                <a16:creationId xmlns:a16="http://schemas.microsoft.com/office/drawing/2014/main" id="{41DB0D0D-F200-4B65-80DF-15A0823A2A13}"/>
              </a:ext>
            </a:extLst>
          </p:cNvPr>
          <p:cNvSpPr txBox="1"/>
          <p:nvPr/>
        </p:nvSpPr>
        <p:spPr>
          <a:xfrm>
            <a:off x="1038225" y="4975601"/>
            <a:ext cx="10429875" cy="923330"/>
          </a:xfrm>
          <a:prstGeom prst="rect">
            <a:avLst/>
          </a:prstGeom>
          <a:noFill/>
        </p:spPr>
        <p:txBody>
          <a:bodyPr wrap="square" rtlCol="0">
            <a:spAutoFit/>
          </a:bodyPr>
          <a:lstStyle/>
          <a:p>
            <a:pPr marL="285750" indent="-285750">
              <a:buFont typeface="Wingdings" panose="05000000000000000000" pitchFamily="2" charset="2"/>
              <a:buChar char="Ø"/>
            </a:pPr>
            <a:r>
              <a:rPr lang="es-US" sz="1800" b="1" dirty="0">
                <a:solidFill>
                  <a:schemeClr val="accent5">
                    <a:lumMod val="50000"/>
                  </a:schemeClr>
                </a:solidFill>
                <a:effectLst/>
                <a:latin typeface="Verdana" panose="020B0604030504040204" pitchFamily="34" charset="0"/>
                <a:ea typeface="Verdana" panose="020B0604030504040204" pitchFamily="34" charset="0"/>
                <a:cs typeface="Verdana" panose="020B0604030504040204" pitchFamily="34" charset="0"/>
              </a:rPr>
              <a:t>Insuficiencias: Escasa comunicación entre las universidades; enfoque endógeno del aseguramiento de la calidad y;  exageraciones ocasionales en el tiempo lectivo dedicado a la práctica laboral.</a:t>
            </a:r>
            <a:endParaRPr lang="es-US" dirty="0"/>
          </a:p>
        </p:txBody>
      </p:sp>
      <p:pic>
        <p:nvPicPr>
          <p:cNvPr id="7" name="Audio 6">
            <a:hlinkClick r:id="" action="ppaction://media"/>
            <a:extLst>
              <a:ext uri="{FF2B5EF4-FFF2-40B4-BE49-F238E27FC236}">
                <a16:creationId xmlns:a16="http://schemas.microsoft.com/office/drawing/2014/main" id="{BC467303-1EBC-41E5-A100-96F82F99F3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30878946"/>
      </p:ext>
    </p:extLst>
  </p:cSld>
  <p:clrMapOvr>
    <a:masterClrMapping/>
  </p:clrMapOvr>
  <mc:AlternateContent xmlns:mc="http://schemas.openxmlformats.org/markup-compatibility/2006">
    <mc:Choice xmlns:p14="http://schemas.microsoft.com/office/powerpoint/2010/main" Requires="p14">
      <p:transition spd="slow" p14:dur="2000" advTm="99948"/>
    </mc:Choice>
    <mc:Fallback>
      <p:transition spd="slow" advTm="999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B1140E9-B3A7-4AC0-886B-193F62E9A6E7}"/>
              </a:ext>
            </a:extLst>
          </p:cNvPr>
          <p:cNvSpPr txBox="1"/>
          <p:nvPr/>
        </p:nvSpPr>
        <p:spPr>
          <a:xfrm>
            <a:off x="1209040" y="934720"/>
            <a:ext cx="10322560" cy="764889"/>
          </a:xfrm>
          <a:prstGeom prst="rect">
            <a:avLst/>
          </a:prstGeom>
          <a:noFill/>
        </p:spPr>
        <p:txBody>
          <a:bodyPr wrap="square" rtlCol="0">
            <a:spAutoFit/>
          </a:bodyPr>
          <a:lstStyle/>
          <a:p>
            <a:pPr marL="0" marR="0">
              <a:lnSpc>
                <a:spcPct val="115000"/>
              </a:lnSpc>
              <a:spcBef>
                <a:spcPts val="0"/>
              </a:spcBef>
              <a:spcAft>
                <a:spcPts val="0"/>
              </a:spcAft>
            </a:pPr>
            <a:r>
              <a:rPr lang="es-US" sz="2000" b="1" dirty="0">
                <a:solidFill>
                  <a:srgbClr val="002060"/>
                </a:solidFill>
                <a:effectLst/>
                <a:highlight>
                  <a:srgbClr val="FFFF00"/>
                </a:highlight>
                <a:latin typeface="Verdana" panose="020B0604030504040204" pitchFamily="34" charset="0"/>
                <a:ea typeface="Verdana" panose="020B0604030504040204" pitchFamily="34" charset="0"/>
                <a:cs typeface="Verdana" panose="020B0604030504040204" pitchFamily="34" charset="0"/>
              </a:rPr>
              <a:t>1976-2000: ETAPA DE PERFECCIONAMIENTO Y CONSOLIDACIÓN DEL SISTEMA DE EDUCACIÓN SUPERIOR. </a:t>
            </a:r>
          </a:p>
        </p:txBody>
      </p:sp>
      <p:sp>
        <p:nvSpPr>
          <p:cNvPr id="3" name="CuadroTexto 2">
            <a:extLst>
              <a:ext uri="{FF2B5EF4-FFF2-40B4-BE49-F238E27FC236}">
                <a16:creationId xmlns:a16="http://schemas.microsoft.com/office/drawing/2014/main" id="{6CE096ED-C6AA-4767-8A26-5FC837C12862}"/>
              </a:ext>
            </a:extLst>
          </p:cNvPr>
          <p:cNvSpPr txBox="1"/>
          <p:nvPr/>
        </p:nvSpPr>
        <p:spPr>
          <a:xfrm>
            <a:off x="1188720" y="4795520"/>
            <a:ext cx="10342880" cy="1200329"/>
          </a:xfrm>
          <a:prstGeom prst="rect">
            <a:avLst/>
          </a:prstGeom>
          <a:noFill/>
        </p:spPr>
        <p:txBody>
          <a:bodyPr wrap="square" rtlCol="0">
            <a:spAutoFit/>
          </a:bodyPr>
          <a:lstStyle/>
          <a:p>
            <a:pPr marL="285750" indent="-285750">
              <a:buFont typeface="Wingdings" panose="05000000000000000000" pitchFamily="2" charset="2"/>
              <a:buChar char="Ø"/>
            </a:pPr>
            <a:r>
              <a:rPr lang="es-US" b="1"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I</a:t>
            </a:r>
            <a:r>
              <a:rPr lang="es-US" sz="1800" b="1" dirty="0">
                <a:solidFill>
                  <a:schemeClr val="accent5">
                    <a:lumMod val="50000"/>
                  </a:schemeClr>
                </a:solidFill>
                <a:effectLst/>
                <a:latin typeface="Verdana" panose="020B0604030504040204" pitchFamily="34" charset="0"/>
                <a:ea typeface="Verdana" panose="020B0604030504040204" pitchFamily="34" charset="0"/>
                <a:cs typeface="Verdana" panose="020B0604030504040204" pitchFamily="34" charset="0"/>
              </a:rPr>
              <a:t>nsuficiencias: instauración transitoria de especialidades de perfil estrecho; centralismo excesivo; jerarquización ocasional del pregrado en detrimento de la investigación y el postgrado; y asimilación impropia de algunas experiencias de la escuela superior soviética.</a:t>
            </a:r>
            <a:endParaRPr lang="es-US" b="1"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4" name="CuadroTexto 3">
            <a:extLst>
              <a:ext uri="{FF2B5EF4-FFF2-40B4-BE49-F238E27FC236}">
                <a16:creationId xmlns:a16="http://schemas.microsoft.com/office/drawing/2014/main" id="{6C1FC6EB-1D63-416F-8C54-6B8AE34837F1}"/>
              </a:ext>
            </a:extLst>
          </p:cNvPr>
          <p:cNvSpPr txBox="1"/>
          <p:nvPr/>
        </p:nvSpPr>
        <p:spPr>
          <a:xfrm>
            <a:off x="1209040" y="3354945"/>
            <a:ext cx="10190480" cy="1200329"/>
          </a:xfrm>
          <a:prstGeom prst="rect">
            <a:avLst/>
          </a:prstGeom>
          <a:noFill/>
        </p:spPr>
        <p:txBody>
          <a:bodyPr wrap="square" rtlCol="0">
            <a:spAutoFit/>
          </a:bodyPr>
          <a:lstStyle/>
          <a:p>
            <a:pPr marL="285750" marR="0" indent="-285750" algn="just">
              <a:spcBef>
                <a:spcPts val="0"/>
              </a:spcBef>
              <a:spcAft>
                <a:spcPts val="0"/>
              </a:spcAft>
              <a:buFont typeface="Wingdings" panose="05000000000000000000" pitchFamily="2" charset="2"/>
              <a:buChar char="Ø"/>
            </a:pPr>
            <a:r>
              <a:rPr lang="es-US" b="1"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Destaca: </a:t>
            </a:r>
            <a:r>
              <a:rPr lang="es-US" sz="1800" b="1" dirty="0">
                <a:solidFill>
                  <a:schemeClr val="accent5">
                    <a:lumMod val="50000"/>
                  </a:schemeClr>
                </a:solidFill>
                <a:effectLst/>
                <a:latin typeface="Verdana" panose="020B0604030504040204" pitchFamily="34" charset="0"/>
                <a:ea typeface="Verdana" panose="020B0604030504040204" pitchFamily="34" charset="0"/>
                <a:cs typeface="Verdana" panose="020B0604030504040204" pitchFamily="34" charset="0"/>
              </a:rPr>
              <a:t>El desarrollo ascendente de la formación de profesionales, el   fortalecimiento del sistema de educación de postgrado, la generalización paulatina de la investigación científica en el claustro y el perfeccionamiento de la extensión universitaria</a:t>
            </a:r>
            <a:r>
              <a:rPr lang="es-US" sz="1800" dirty="0">
                <a:effectLst/>
                <a:latin typeface="Arial" panose="020B0604020202020204" pitchFamily="34" charset="0"/>
                <a:ea typeface="DengXian" panose="02010600030101010101" pitchFamily="2" charset="-122"/>
                <a:cs typeface="Times New Roman" panose="02020603050405020304" pitchFamily="18" charset="0"/>
              </a:rPr>
              <a:t>.  </a:t>
            </a:r>
            <a:endParaRPr lang="es-US"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5" name="CuadroTexto 4">
            <a:extLst>
              <a:ext uri="{FF2B5EF4-FFF2-40B4-BE49-F238E27FC236}">
                <a16:creationId xmlns:a16="http://schemas.microsoft.com/office/drawing/2014/main" id="{84800E5F-2791-4002-BB08-6A134523B5FB}"/>
              </a:ext>
            </a:extLst>
          </p:cNvPr>
          <p:cNvSpPr txBox="1"/>
          <p:nvPr/>
        </p:nvSpPr>
        <p:spPr>
          <a:xfrm>
            <a:off x="1188720" y="1940560"/>
            <a:ext cx="10210800" cy="1200329"/>
          </a:xfrm>
          <a:prstGeom prst="rect">
            <a:avLst/>
          </a:prstGeom>
          <a:noFill/>
        </p:spPr>
        <p:txBody>
          <a:bodyPr wrap="square" rtlCol="0">
            <a:spAutoFit/>
          </a:bodyPr>
          <a:lstStyle/>
          <a:p>
            <a:pPr algn="just"/>
            <a:r>
              <a:rPr lang="es-US" b="1"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C</a:t>
            </a:r>
            <a:r>
              <a:rPr lang="es-US" sz="1800" b="1" dirty="0">
                <a:solidFill>
                  <a:schemeClr val="accent5">
                    <a:lumMod val="50000"/>
                  </a:schemeClr>
                </a:solidFill>
                <a:effectLst/>
                <a:latin typeface="Verdana" panose="020B0604030504040204" pitchFamily="34" charset="0"/>
                <a:ea typeface="Verdana" panose="020B0604030504040204" pitchFamily="34" charset="0"/>
                <a:cs typeface="Verdana" panose="020B0604030504040204" pitchFamily="34" charset="0"/>
              </a:rPr>
              <a:t>onceptualización  y consolidación paulatina de una universidad científica, tecnológica y humanista comprometida con el proyecto social cubano a partir de la </a:t>
            </a:r>
            <a:r>
              <a:rPr lang="es-US" b="1"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creación y desarrollo posterior </a:t>
            </a:r>
            <a:r>
              <a:rPr lang="es-US" sz="1800" b="1" dirty="0">
                <a:solidFill>
                  <a:schemeClr val="accent5">
                    <a:lumMod val="50000"/>
                  </a:schemeClr>
                </a:solidFill>
                <a:effectLst/>
                <a:latin typeface="Verdana" panose="020B0604030504040204" pitchFamily="34" charset="0"/>
                <a:ea typeface="Verdana" panose="020B0604030504040204" pitchFamily="34" charset="0"/>
                <a:cs typeface="Verdana" panose="020B0604030504040204" pitchFamily="34" charset="0"/>
              </a:rPr>
              <a:t>de la red de centros de educación superior y del MES </a:t>
            </a:r>
            <a:r>
              <a:rPr lang="es-US" b="1"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en 1976.</a:t>
            </a:r>
            <a:endParaRPr lang="es-US" sz="1800" dirty="0">
              <a:effectLst/>
              <a:latin typeface="Arial" panose="020B0604020202020204" pitchFamily="34" charset="0"/>
              <a:ea typeface="DengXian" panose="02010600030101010101" pitchFamily="2" charset="-122"/>
              <a:cs typeface="Times New Roman" panose="02020603050405020304" pitchFamily="18" charset="0"/>
            </a:endParaRPr>
          </a:p>
        </p:txBody>
      </p:sp>
      <p:pic>
        <p:nvPicPr>
          <p:cNvPr id="6" name="Audio 5">
            <a:hlinkClick r:id="" action="ppaction://media"/>
            <a:extLst>
              <a:ext uri="{FF2B5EF4-FFF2-40B4-BE49-F238E27FC236}">
                <a16:creationId xmlns:a16="http://schemas.microsoft.com/office/drawing/2014/main" id="{8C2A0397-9A12-4C80-9EC4-80EA6D564AD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06774804"/>
      </p:ext>
    </p:extLst>
  </p:cSld>
  <p:clrMapOvr>
    <a:masterClrMapping/>
  </p:clrMapOvr>
  <mc:AlternateContent xmlns:mc="http://schemas.openxmlformats.org/markup-compatibility/2006">
    <mc:Choice xmlns:p14="http://schemas.microsoft.com/office/powerpoint/2010/main" Requires="p14">
      <p:transition spd="slow" p14:dur="2000" advTm="93539"/>
    </mc:Choice>
    <mc:Fallback>
      <p:transition spd="slow" advTm="935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7215A06-E5C0-4868-9978-4592DCC1ECD1}"/>
              </a:ext>
            </a:extLst>
          </p:cNvPr>
          <p:cNvSpPr txBox="1"/>
          <p:nvPr/>
        </p:nvSpPr>
        <p:spPr>
          <a:xfrm>
            <a:off x="721360" y="2052320"/>
            <a:ext cx="10505440" cy="646331"/>
          </a:xfrm>
          <a:prstGeom prst="rect">
            <a:avLst/>
          </a:prstGeom>
          <a:noFill/>
        </p:spPr>
        <p:txBody>
          <a:bodyPr wrap="square" rtlCol="0">
            <a:spAutoFit/>
          </a:bodyPr>
          <a:lstStyle/>
          <a:p>
            <a:pPr marR="0" algn="just">
              <a:spcBef>
                <a:spcPts val="0"/>
              </a:spcBef>
              <a:spcAft>
                <a:spcPts val="0"/>
              </a:spcAft>
            </a:pPr>
            <a:r>
              <a:rPr lang="es-US" b="1"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C</a:t>
            </a:r>
            <a:r>
              <a:rPr lang="es-US" sz="1800" b="1" dirty="0">
                <a:solidFill>
                  <a:schemeClr val="accent5">
                    <a:lumMod val="50000"/>
                  </a:schemeClr>
                </a:solidFill>
                <a:effectLst/>
                <a:latin typeface="Verdana" panose="020B0604030504040204" pitchFamily="34" charset="0"/>
                <a:ea typeface="Verdana" panose="020B0604030504040204" pitchFamily="34" charset="0"/>
                <a:cs typeface="Verdana" panose="020B0604030504040204" pitchFamily="34" charset="0"/>
              </a:rPr>
              <a:t>reación de una red de instituciones de educación superior municipales en </a:t>
            </a:r>
            <a:r>
              <a:rPr lang="es-US" b="1"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un marco de fortalecimiento de la calidad del proceso docente educativo. </a:t>
            </a:r>
            <a:endParaRPr lang="es-US" sz="1800" b="1" dirty="0">
              <a:solidFill>
                <a:schemeClr val="accent5">
                  <a:lumMod val="50000"/>
                </a:schemeClr>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3" name="CuadroTexto 2">
            <a:extLst>
              <a:ext uri="{FF2B5EF4-FFF2-40B4-BE49-F238E27FC236}">
                <a16:creationId xmlns:a16="http://schemas.microsoft.com/office/drawing/2014/main" id="{9ABFD35F-1ADB-4798-A337-9940F1C38CA6}"/>
              </a:ext>
            </a:extLst>
          </p:cNvPr>
          <p:cNvSpPr txBox="1"/>
          <p:nvPr/>
        </p:nvSpPr>
        <p:spPr>
          <a:xfrm>
            <a:off x="629920" y="4531360"/>
            <a:ext cx="10739120" cy="1477328"/>
          </a:xfrm>
          <a:prstGeom prst="rect">
            <a:avLst/>
          </a:prstGeom>
          <a:noFill/>
        </p:spPr>
        <p:txBody>
          <a:bodyPr wrap="square" rtlCol="0">
            <a:spAutoFit/>
          </a:bodyPr>
          <a:lstStyle/>
          <a:p>
            <a:pPr marL="285750" indent="-285750">
              <a:buFont typeface="Wingdings" panose="05000000000000000000" pitchFamily="2" charset="2"/>
              <a:buChar char="Ø"/>
            </a:pPr>
            <a:r>
              <a:rPr lang="es-US" sz="1800" b="1" dirty="0">
                <a:solidFill>
                  <a:schemeClr val="accent5">
                    <a:lumMod val="50000"/>
                  </a:schemeClr>
                </a:solidFill>
                <a:effectLst/>
                <a:latin typeface="Verdana" panose="020B0604030504040204" pitchFamily="34" charset="0"/>
                <a:ea typeface="Verdana" panose="020B0604030504040204" pitchFamily="34" charset="0"/>
                <a:cs typeface="Verdana" panose="020B0604030504040204" pitchFamily="34" charset="0"/>
              </a:rPr>
              <a:t>Insuficiencias: drástica disminución de la matrícula en los CUM; fisuras de calidad  en algunas carreras SUM; subutilización de capacidades en los CUM; y oferta  de programas de educación superior de ciclo corto demasiado centralizada y limitada, prácticamente, a estudiantes a dedicación exclusiva en sedes centrales.</a:t>
            </a:r>
            <a:endParaRPr lang="es-US" b="1"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4" name="CuadroTexto 3">
            <a:extLst>
              <a:ext uri="{FF2B5EF4-FFF2-40B4-BE49-F238E27FC236}">
                <a16:creationId xmlns:a16="http://schemas.microsoft.com/office/drawing/2014/main" id="{9AAE17F3-2F3C-4E0C-9D43-DA9BC7980E4F}"/>
              </a:ext>
            </a:extLst>
          </p:cNvPr>
          <p:cNvSpPr txBox="1"/>
          <p:nvPr/>
        </p:nvSpPr>
        <p:spPr>
          <a:xfrm>
            <a:off x="629920" y="3007360"/>
            <a:ext cx="10739120" cy="1200329"/>
          </a:xfrm>
          <a:prstGeom prst="rect">
            <a:avLst/>
          </a:prstGeom>
          <a:noFill/>
        </p:spPr>
        <p:txBody>
          <a:bodyPr wrap="square" rtlCol="0">
            <a:spAutoFit/>
          </a:bodyPr>
          <a:lstStyle/>
          <a:p>
            <a:pPr marL="285750" marR="0" indent="-285750" algn="just">
              <a:spcBef>
                <a:spcPts val="0"/>
              </a:spcBef>
              <a:spcAft>
                <a:spcPts val="0"/>
              </a:spcAft>
              <a:buFont typeface="Wingdings" panose="05000000000000000000" pitchFamily="2" charset="2"/>
              <a:buChar char="Ø"/>
            </a:pPr>
            <a:r>
              <a:rPr lang="es-US" sz="1800" b="1" dirty="0">
                <a:solidFill>
                  <a:schemeClr val="accent5">
                    <a:lumMod val="50000"/>
                  </a:schemeClr>
                </a:solidFill>
                <a:effectLst/>
                <a:latin typeface="Verdana" panose="020B0604030504040204" pitchFamily="34" charset="0"/>
                <a:ea typeface="Verdana" panose="020B0604030504040204" pitchFamily="34" charset="0"/>
                <a:cs typeface="Verdana" panose="020B0604030504040204" pitchFamily="34" charset="0"/>
              </a:rPr>
              <a:t>Destaca: la integración de las universidades, la descentralización paulatina del sistema de gestión de la educación superior hacia la base, el perfeccionamiento y ajuste a 4 años de los planes de estudio, la creación del Curso por Encuentros accesible a cualquier ciudadano y la educación superior de ciclo corto.  </a:t>
            </a:r>
          </a:p>
        </p:txBody>
      </p:sp>
      <p:sp>
        <p:nvSpPr>
          <p:cNvPr id="5" name="CuadroTexto 4">
            <a:extLst>
              <a:ext uri="{FF2B5EF4-FFF2-40B4-BE49-F238E27FC236}">
                <a16:creationId xmlns:a16="http://schemas.microsoft.com/office/drawing/2014/main" id="{A74169E0-B121-4E3F-B15C-D80376B3108A}"/>
              </a:ext>
            </a:extLst>
          </p:cNvPr>
          <p:cNvSpPr txBox="1"/>
          <p:nvPr/>
        </p:nvSpPr>
        <p:spPr>
          <a:xfrm>
            <a:off x="721360" y="976599"/>
            <a:ext cx="10647680" cy="764889"/>
          </a:xfrm>
          <a:prstGeom prst="rect">
            <a:avLst/>
          </a:prstGeom>
          <a:noFill/>
        </p:spPr>
        <p:txBody>
          <a:bodyPr wrap="square" rtlCol="0">
            <a:spAutoFit/>
          </a:bodyPr>
          <a:lstStyle/>
          <a:p>
            <a:pPr>
              <a:lnSpc>
                <a:spcPct val="115000"/>
              </a:lnSpc>
            </a:pPr>
            <a:r>
              <a:rPr lang="es-US" sz="2000" b="1" dirty="0">
                <a:solidFill>
                  <a:srgbClr val="002060"/>
                </a:solidFill>
                <a:highlight>
                  <a:srgbClr val="FFFF00"/>
                </a:highlight>
                <a:latin typeface="Verdana" panose="020B0604030504040204" pitchFamily="34" charset="0"/>
                <a:ea typeface="Verdana" panose="020B0604030504040204" pitchFamily="34" charset="0"/>
                <a:cs typeface="Verdana" panose="020B0604030504040204" pitchFamily="34" charset="0"/>
              </a:rPr>
              <a:t>ETAPA 2001-2019. </a:t>
            </a:r>
            <a:r>
              <a:rPr lang="es-US" sz="2000" b="1" dirty="0">
                <a:solidFill>
                  <a:srgbClr val="002060"/>
                </a:solidFill>
                <a:effectLst/>
                <a:highlight>
                  <a:srgbClr val="FFFF00"/>
                </a:highlight>
                <a:latin typeface="Verdana" panose="020B0604030504040204" pitchFamily="34" charset="0"/>
                <a:ea typeface="Verdana" panose="020B0604030504040204" pitchFamily="34" charset="0"/>
                <a:cs typeface="Verdana" panose="020B0604030504040204" pitchFamily="34" charset="0"/>
              </a:rPr>
              <a:t>ES EN LOS MUNICIPIOS Y FORTALECIMIENTO DE LA CALIDAD DEL PROCESO DOCENTE EDUCATIVO.</a:t>
            </a:r>
          </a:p>
        </p:txBody>
      </p:sp>
      <p:pic>
        <p:nvPicPr>
          <p:cNvPr id="10" name="Audio 9">
            <a:hlinkClick r:id="" action="ppaction://media"/>
            <a:extLst>
              <a:ext uri="{FF2B5EF4-FFF2-40B4-BE49-F238E27FC236}">
                <a16:creationId xmlns:a16="http://schemas.microsoft.com/office/drawing/2014/main" id="{B28D811B-82E4-4401-B335-3DE9AA93B02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67188405"/>
      </p:ext>
    </p:extLst>
  </p:cSld>
  <p:clrMapOvr>
    <a:masterClrMapping/>
  </p:clrMapOvr>
  <mc:AlternateContent xmlns:mc="http://schemas.openxmlformats.org/markup-compatibility/2006">
    <mc:Choice xmlns:p14="http://schemas.microsoft.com/office/powerpoint/2010/main" Requires="p14">
      <p:transition spd="slow" p14:dur="2000" advTm="111554"/>
    </mc:Choice>
    <mc:Fallback>
      <p:transition spd="slow" advTm="1115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B57BC6D1-71CC-433F-AF53-8F2C0D606960}"/>
              </a:ext>
            </a:extLst>
          </p:cNvPr>
          <p:cNvSpPr txBox="1"/>
          <p:nvPr/>
        </p:nvSpPr>
        <p:spPr>
          <a:xfrm>
            <a:off x="934720" y="2559743"/>
            <a:ext cx="10322560" cy="697627"/>
          </a:xfrm>
          <a:prstGeom prst="rect">
            <a:avLst/>
          </a:prstGeom>
          <a:noFill/>
        </p:spPr>
        <p:txBody>
          <a:bodyPr wrap="square" rtlCol="0">
            <a:spAutoFit/>
          </a:bodyPr>
          <a:lstStyle/>
          <a:p>
            <a:pPr marL="285750" marR="0" lvl="0" indent="-285750" algn="just">
              <a:lnSpc>
                <a:spcPct val="115000"/>
              </a:lnSpc>
              <a:spcBef>
                <a:spcPts val="0"/>
              </a:spcBef>
              <a:spcAft>
                <a:spcPts val="0"/>
              </a:spcAft>
              <a:buFont typeface="Wingdings" panose="05000000000000000000" pitchFamily="2" charset="2"/>
              <a:buChar char="Ø"/>
              <a:tabLst>
                <a:tab pos="171450" algn="l"/>
              </a:tabLst>
            </a:pPr>
            <a:r>
              <a:rPr lang="es-MX" sz="1800" b="1" dirty="0">
                <a:solidFill>
                  <a:schemeClr val="accent5">
                    <a:lumMod val="50000"/>
                  </a:schemeClr>
                </a:solidFill>
                <a:effectLst/>
                <a:latin typeface="Verdana" panose="020B0604030504040204" pitchFamily="34" charset="0"/>
                <a:ea typeface="Verdana" panose="020B0604030504040204" pitchFamily="34" charset="0"/>
                <a:cs typeface="Verdana" panose="020B0604030504040204" pitchFamily="34" charset="0"/>
              </a:rPr>
              <a:t>La trayectoria universitaria cubana ha mantenido un incremento paulatino de la calidad, la pertinencia y la equidad durante las últimas seis décadas. </a:t>
            </a:r>
            <a:endParaRPr lang="es-US" sz="1800" b="1" dirty="0">
              <a:solidFill>
                <a:schemeClr val="accent5">
                  <a:lumMod val="50000"/>
                </a:schemeClr>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3" name="CuadroTexto 2">
            <a:extLst>
              <a:ext uri="{FF2B5EF4-FFF2-40B4-BE49-F238E27FC236}">
                <a16:creationId xmlns:a16="http://schemas.microsoft.com/office/drawing/2014/main" id="{878FC6C6-035F-48DC-A83F-CFCB6C86358C}"/>
              </a:ext>
            </a:extLst>
          </p:cNvPr>
          <p:cNvSpPr txBox="1"/>
          <p:nvPr/>
        </p:nvSpPr>
        <p:spPr>
          <a:xfrm>
            <a:off x="4826000" y="690880"/>
            <a:ext cx="2458720" cy="400110"/>
          </a:xfrm>
          <a:prstGeom prst="rect">
            <a:avLst/>
          </a:prstGeom>
          <a:noFill/>
        </p:spPr>
        <p:txBody>
          <a:bodyPr wrap="square" rtlCol="0">
            <a:spAutoFit/>
          </a:bodyPr>
          <a:lstStyle/>
          <a:p>
            <a:r>
              <a:rPr lang="es-ES" sz="2000" b="1" dirty="0">
                <a:solidFill>
                  <a:srgbClr val="002060"/>
                </a:solidFill>
                <a:highlight>
                  <a:srgbClr val="FFFF00"/>
                </a:highlight>
                <a:latin typeface="Verdana" panose="020B0604030504040204" pitchFamily="34" charset="0"/>
                <a:ea typeface="Verdana" panose="020B0604030504040204" pitchFamily="34" charset="0"/>
                <a:cs typeface="Verdana" panose="020B0604030504040204" pitchFamily="34" charset="0"/>
              </a:rPr>
              <a:t>CONCLUSIONES</a:t>
            </a:r>
            <a:endParaRPr lang="es-US" sz="2000" b="1" dirty="0">
              <a:solidFill>
                <a:srgbClr val="002060"/>
              </a:solidFill>
              <a:highlight>
                <a:srgbClr val="FFFF00"/>
              </a:highlight>
              <a:latin typeface="Verdana" panose="020B0604030504040204" pitchFamily="34" charset="0"/>
              <a:ea typeface="Verdana" panose="020B0604030504040204" pitchFamily="34" charset="0"/>
              <a:cs typeface="Verdana" panose="020B0604030504040204" pitchFamily="34" charset="0"/>
            </a:endParaRPr>
          </a:p>
        </p:txBody>
      </p:sp>
      <p:sp>
        <p:nvSpPr>
          <p:cNvPr id="4" name="CuadroTexto 3">
            <a:extLst>
              <a:ext uri="{FF2B5EF4-FFF2-40B4-BE49-F238E27FC236}">
                <a16:creationId xmlns:a16="http://schemas.microsoft.com/office/drawing/2014/main" id="{D0452A22-42EA-4FDB-A179-4639BB275285}"/>
              </a:ext>
            </a:extLst>
          </p:cNvPr>
          <p:cNvSpPr txBox="1"/>
          <p:nvPr/>
        </p:nvSpPr>
        <p:spPr>
          <a:xfrm>
            <a:off x="985520" y="1385734"/>
            <a:ext cx="10210800" cy="1016176"/>
          </a:xfrm>
          <a:prstGeom prst="rect">
            <a:avLst/>
          </a:prstGeom>
          <a:noFill/>
        </p:spPr>
        <p:txBody>
          <a:bodyPr wrap="square" rtlCol="0">
            <a:spAutoFit/>
          </a:bodyPr>
          <a:lstStyle/>
          <a:p>
            <a:pPr marL="285750" marR="0" lvl="0" indent="-285750" algn="just">
              <a:lnSpc>
                <a:spcPct val="115000"/>
              </a:lnSpc>
              <a:spcBef>
                <a:spcPts val="0"/>
              </a:spcBef>
              <a:spcAft>
                <a:spcPts val="0"/>
              </a:spcAft>
              <a:buFont typeface="Wingdings" panose="05000000000000000000" pitchFamily="2" charset="2"/>
              <a:buChar char="Ø"/>
              <a:tabLst>
                <a:tab pos="171450" algn="l"/>
              </a:tabLst>
            </a:pPr>
            <a:r>
              <a:rPr lang="es-MX" sz="1800" b="1" dirty="0">
                <a:solidFill>
                  <a:schemeClr val="accent5">
                    <a:lumMod val="50000"/>
                  </a:schemeClr>
                </a:solidFill>
                <a:effectLst/>
                <a:latin typeface="Verdana" panose="020B0604030504040204" pitchFamily="34" charset="0"/>
                <a:ea typeface="Verdana" panose="020B0604030504040204" pitchFamily="34" charset="0"/>
                <a:cs typeface="Verdana" panose="020B0604030504040204" pitchFamily="34" charset="0"/>
              </a:rPr>
              <a:t>A lo largo de los tres periodos analizados se evidencia una atención sistemática y renovadora a la mejora continua de la calidad de la educación superior. </a:t>
            </a:r>
            <a:r>
              <a:rPr lang="es-ES" sz="1800" b="1" dirty="0">
                <a:solidFill>
                  <a:schemeClr val="accent5">
                    <a:lumMod val="50000"/>
                  </a:schemeClr>
                </a:solidFill>
                <a:effectLst/>
                <a:latin typeface="Verdana" panose="020B0604030504040204" pitchFamily="34" charset="0"/>
                <a:ea typeface="Verdana" panose="020B0604030504040204" pitchFamily="34" charset="0"/>
                <a:cs typeface="Verdana" panose="020B0604030504040204" pitchFamily="34" charset="0"/>
              </a:rPr>
              <a:t> </a:t>
            </a:r>
            <a:endParaRPr lang="es-US" sz="1800" b="1" dirty="0">
              <a:solidFill>
                <a:schemeClr val="accent5">
                  <a:lumMod val="50000"/>
                </a:schemeClr>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5" name="CuadroTexto 4">
            <a:extLst>
              <a:ext uri="{FF2B5EF4-FFF2-40B4-BE49-F238E27FC236}">
                <a16:creationId xmlns:a16="http://schemas.microsoft.com/office/drawing/2014/main" id="{AA1166E7-C33D-4B85-8C60-EE1F4F7DACFB}"/>
              </a:ext>
            </a:extLst>
          </p:cNvPr>
          <p:cNvSpPr txBox="1"/>
          <p:nvPr/>
        </p:nvSpPr>
        <p:spPr>
          <a:xfrm>
            <a:off x="934720" y="3455684"/>
            <a:ext cx="10403840" cy="708912"/>
          </a:xfrm>
          <a:prstGeom prst="rect">
            <a:avLst/>
          </a:prstGeom>
          <a:noFill/>
        </p:spPr>
        <p:txBody>
          <a:bodyPr wrap="square" rtlCol="0">
            <a:spAutoFit/>
          </a:bodyPr>
          <a:lstStyle/>
          <a:p>
            <a:pPr marL="285750" marR="0" lvl="0" indent="-285750" algn="just">
              <a:lnSpc>
                <a:spcPct val="115000"/>
              </a:lnSpc>
              <a:spcBef>
                <a:spcPts val="0"/>
              </a:spcBef>
              <a:spcAft>
                <a:spcPts val="0"/>
              </a:spcAft>
              <a:buFont typeface="Wingdings" panose="05000000000000000000" pitchFamily="2" charset="2"/>
              <a:buChar char="Ø"/>
              <a:tabLst>
                <a:tab pos="171450" algn="l"/>
              </a:tabLst>
            </a:pPr>
            <a:r>
              <a:rPr lang="es-MX" sz="1800" b="1" dirty="0">
                <a:solidFill>
                  <a:schemeClr val="accent5">
                    <a:lumMod val="50000"/>
                  </a:schemeClr>
                </a:solidFill>
                <a:effectLst/>
                <a:latin typeface="Verdana" panose="020B0604030504040204" pitchFamily="34" charset="0"/>
                <a:ea typeface="Verdana" panose="020B0604030504040204" pitchFamily="34" charset="0"/>
                <a:cs typeface="Verdana" panose="020B0604030504040204" pitchFamily="34" charset="0"/>
              </a:rPr>
              <a:t>El aporte de la universidad cubana a la economía y la sociedad se encuentra,</a:t>
            </a:r>
            <a:endParaRPr lang="es-US" sz="1800" b="1" dirty="0">
              <a:solidFill>
                <a:schemeClr val="accent5">
                  <a:lumMod val="50000"/>
                </a:schemeClr>
              </a:solidFill>
              <a:effectLst/>
              <a:latin typeface="Verdana" panose="020B0604030504040204" pitchFamily="34" charset="0"/>
              <a:ea typeface="Verdana" panose="020B0604030504040204" pitchFamily="34" charset="0"/>
              <a:cs typeface="Verdana" panose="020B0604030504040204" pitchFamily="34" charset="0"/>
            </a:endParaRPr>
          </a:p>
          <a:p>
            <a:pPr marL="171450" marR="0" algn="just">
              <a:lnSpc>
                <a:spcPct val="115000"/>
              </a:lnSpc>
              <a:spcBef>
                <a:spcPts val="0"/>
              </a:spcBef>
              <a:spcAft>
                <a:spcPts val="0"/>
              </a:spcAft>
            </a:pPr>
            <a:r>
              <a:rPr lang="es-US" sz="1800" b="1" dirty="0">
                <a:solidFill>
                  <a:schemeClr val="accent5">
                    <a:lumMod val="50000"/>
                  </a:schemeClr>
                </a:solidFill>
                <a:effectLst/>
                <a:latin typeface="Verdana" panose="020B0604030504040204" pitchFamily="34" charset="0"/>
                <a:ea typeface="Verdana" panose="020B0604030504040204" pitchFamily="34" charset="0"/>
                <a:cs typeface="Verdana" panose="020B0604030504040204" pitchFamily="34" charset="0"/>
              </a:rPr>
              <a:t>  últimamente, en un despegue sistémico promisorio. </a:t>
            </a:r>
          </a:p>
        </p:txBody>
      </p:sp>
      <p:sp>
        <p:nvSpPr>
          <p:cNvPr id="6" name="CuadroTexto 5">
            <a:extLst>
              <a:ext uri="{FF2B5EF4-FFF2-40B4-BE49-F238E27FC236}">
                <a16:creationId xmlns:a16="http://schemas.microsoft.com/office/drawing/2014/main" id="{A77E1A18-7BEB-48C7-B541-FCCA907D3B5C}"/>
              </a:ext>
            </a:extLst>
          </p:cNvPr>
          <p:cNvSpPr txBox="1"/>
          <p:nvPr/>
        </p:nvSpPr>
        <p:spPr>
          <a:xfrm>
            <a:off x="975360" y="4386832"/>
            <a:ext cx="10403840" cy="708912"/>
          </a:xfrm>
          <a:prstGeom prst="rect">
            <a:avLst/>
          </a:prstGeom>
          <a:noFill/>
        </p:spPr>
        <p:txBody>
          <a:bodyPr wrap="square" rtlCol="0">
            <a:spAutoFit/>
          </a:bodyPr>
          <a:lstStyle/>
          <a:p>
            <a:pPr marL="285750" marR="0" lvl="0" indent="-285750" algn="just">
              <a:lnSpc>
                <a:spcPct val="115000"/>
              </a:lnSpc>
              <a:spcBef>
                <a:spcPts val="0"/>
              </a:spcBef>
              <a:spcAft>
                <a:spcPts val="0"/>
              </a:spcAft>
              <a:buFont typeface="Wingdings" panose="05000000000000000000" pitchFamily="2" charset="2"/>
              <a:buChar char="Ø"/>
            </a:pPr>
            <a:r>
              <a:rPr lang="es-MX" sz="1800" b="1" dirty="0">
                <a:solidFill>
                  <a:schemeClr val="accent5">
                    <a:lumMod val="50000"/>
                  </a:schemeClr>
                </a:solidFill>
                <a:effectLst/>
                <a:latin typeface="Verdana" panose="020B0604030504040204" pitchFamily="34" charset="0"/>
                <a:ea typeface="Verdana" panose="020B0604030504040204" pitchFamily="34" charset="0"/>
                <a:cs typeface="Verdana" panose="020B0604030504040204" pitchFamily="34" charset="0"/>
              </a:rPr>
              <a:t>El sistema de educación de postgrado y el de superación integral de los profesores universitarios satisface crecientemente las necesidades.</a:t>
            </a:r>
            <a:endParaRPr lang="es-US" sz="1800" b="1" dirty="0">
              <a:solidFill>
                <a:schemeClr val="accent5">
                  <a:lumMod val="50000"/>
                </a:schemeClr>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7" name="CuadroTexto 6">
            <a:extLst>
              <a:ext uri="{FF2B5EF4-FFF2-40B4-BE49-F238E27FC236}">
                <a16:creationId xmlns:a16="http://schemas.microsoft.com/office/drawing/2014/main" id="{6D1144BA-AC46-4982-8BF8-3A5050C78D5A}"/>
              </a:ext>
            </a:extLst>
          </p:cNvPr>
          <p:cNvSpPr txBox="1"/>
          <p:nvPr/>
        </p:nvSpPr>
        <p:spPr>
          <a:xfrm>
            <a:off x="975360" y="5233257"/>
            <a:ext cx="10220960" cy="1027461"/>
          </a:xfrm>
          <a:prstGeom prst="rect">
            <a:avLst/>
          </a:prstGeom>
          <a:noFill/>
        </p:spPr>
        <p:txBody>
          <a:bodyPr wrap="square" rtlCol="0">
            <a:spAutoFit/>
          </a:bodyPr>
          <a:lstStyle/>
          <a:p>
            <a:pPr marL="285750" marR="0" lvl="0" indent="-285750" algn="just">
              <a:lnSpc>
                <a:spcPct val="115000"/>
              </a:lnSpc>
              <a:spcBef>
                <a:spcPts val="0"/>
              </a:spcBef>
              <a:spcAft>
                <a:spcPts val="0"/>
              </a:spcAft>
              <a:buFont typeface="Wingdings" panose="05000000000000000000" pitchFamily="2" charset="2"/>
              <a:buChar char="Ø"/>
            </a:pPr>
            <a:r>
              <a:rPr lang="es-MX" sz="1800" b="1" dirty="0">
                <a:solidFill>
                  <a:schemeClr val="accent5">
                    <a:lumMod val="50000"/>
                  </a:schemeClr>
                </a:solidFill>
                <a:effectLst/>
                <a:latin typeface="Verdana" panose="020B0604030504040204" pitchFamily="34" charset="0"/>
                <a:ea typeface="Verdana" panose="020B0604030504040204" pitchFamily="34" charset="0"/>
                <a:cs typeface="Verdana" panose="020B0604030504040204" pitchFamily="34" charset="0"/>
              </a:rPr>
              <a:t>La responsabilidad social de la educación superior cubana se ha venido cumpliendo de manera ascendente a lo largo de seis décadas aun cuando existen fortalezas potenciales no utilizadas plenamente.   </a:t>
            </a:r>
            <a:endParaRPr lang="es-US" sz="1800" b="1" dirty="0">
              <a:solidFill>
                <a:schemeClr val="accent5">
                  <a:lumMod val="50000"/>
                </a:schemeClr>
              </a:solidFill>
              <a:effectLst/>
              <a:latin typeface="Verdana" panose="020B0604030504040204" pitchFamily="34" charset="0"/>
              <a:ea typeface="Verdana" panose="020B0604030504040204" pitchFamily="34" charset="0"/>
              <a:cs typeface="Verdana" panose="020B0604030504040204" pitchFamily="34" charset="0"/>
            </a:endParaRPr>
          </a:p>
        </p:txBody>
      </p:sp>
      <p:pic>
        <p:nvPicPr>
          <p:cNvPr id="11" name="Audio 10">
            <a:hlinkClick r:id="" action="ppaction://media"/>
            <a:extLst>
              <a:ext uri="{FF2B5EF4-FFF2-40B4-BE49-F238E27FC236}">
                <a16:creationId xmlns:a16="http://schemas.microsoft.com/office/drawing/2014/main" id="{F681990B-F53E-4969-9F8A-A566C7887E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36728830"/>
      </p:ext>
    </p:extLst>
  </p:cSld>
  <p:clrMapOvr>
    <a:masterClrMapping/>
  </p:clrMapOvr>
  <mc:AlternateContent xmlns:mc="http://schemas.openxmlformats.org/markup-compatibility/2006">
    <mc:Choice xmlns:p14="http://schemas.microsoft.com/office/powerpoint/2010/main" Requires="p14">
      <p:transition spd="slow" p14:dur="2000" advTm="100552"/>
    </mc:Choice>
    <mc:Fallback>
      <p:transition spd="slow" advTm="100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D23D2BE-4F1E-425D-B7CF-FC4BB8A1BCA4}"/>
              </a:ext>
            </a:extLst>
          </p:cNvPr>
          <p:cNvSpPr txBox="1"/>
          <p:nvPr/>
        </p:nvSpPr>
        <p:spPr>
          <a:xfrm>
            <a:off x="4104640" y="2123440"/>
            <a:ext cx="3972560" cy="2127057"/>
          </a:xfrm>
          <a:prstGeom prst="rect">
            <a:avLst/>
          </a:prstGeom>
          <a:noFill/>
        </p:spPr>
        <p:txBody>
          <a:bodyPr wrap="square" rtlCol="0">
            <a:spAutoFit/>
          </a:bodyPr>
          <a:lstStyle/>
          <a:p>
            <a:pPr algn="ctr">
              <a:lnSpc>
                <a:spcPct val="200000"/>
              </a:lnSpc>
            </a:pPr>
            <a:r>
              <a:rPr lang="es-ES" sz="3600" b="1" dirty="0">
                <a:solidFill>
                  <a:srgbClr val="002060"/>
                </a:solidFill>
                <a:latin typeface="Verdana" panose="020B0604030504040204" pitchFamily="34" charset="0"/>
                <a:ea typeface="Verdana" panose="020B0604030504040204" pitchFamily="34" charset="0"/>
                <a:cs typeface="Verdana" panose="020B0604030504040204" pitchFamily="34" charset="0"/>
              </a:rPr>
              <a:t>GRACIAS POR</a:t>
            </a:r>
          </a:p>
          <a:p>
            <a:pPr algn="ctr">
              <a:lnSpc>
                <a:spcPct val="200000"/>
              </a:lnSpc>
            </a:pPr>
            <a:r>
              <a:rPr lang="es-ES" sz="3600" b="1" dirty="0">
                <a:solidFill>
                  <a:srgbClr val="002060"/>
                </a:solidFill>
                <a:latin typeface="Verdana" panose="020B0604030504040204" pitchFamily="34" charset="0"/>
                <a:ea typeface="Verdana" panose="020B0604030504040204" pitchFamily="34" charset="0"/>
                <a:cs typeface="Verdana" panose="020B0604030504040204" pitchFamily="34" charset="0"/>
              </a:rPr>
              <a:t> SU ATENCIÓN</a:t>
            </a:r>
            <a:endParaRPr lang="es-US" sz="36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Audio 4">
            <a:hlinkClick r:id="" action="ppaction://media"/>
            <a:extLst>
              <a:ext uri="{FF2B5EF4-FFF2-40B4-BE49-F238E27FC236}">
                <a16:creationId xmlns:a16="http://schemas.microsoft.com/office/drawing/2014/main" id="{A603494F-450F-4CDD-9F50-38AD4247292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3083148"/>
      </p:ext>
    </p:extLst>
  </p:cSld>
  <p:clrMapOvr>
    <a:masterClrMapping/>
  </p:clrMapOvr>
  <mc:AlternateContent xmlns:mc="http://schemas.openxmlformats.org/markup-compatibility/2006">
    <mc:Choice xmlns:p14="http://schemas.microsoft.com/office/powerpoint/2010/main" Requires="p14">
      <p:transition spd="slow" p14:dur="2000" advTm="3340"/>
    </mc:Choice>
    <mc:Fallback>
      <p:transition spd="slow" advTm="33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737</TotalTime>
  <Words>1733</Words>
  <Application>Microsoft Office PowerPoint</Application>
  <PresentationFormat>Panorámica</PresentationFormat>
  <Paragraphs>63</Paragraphs>
  <Slides>8</Slides>
  <Notes>7</Notes>
  <HiddenSlides>0</HiddenSlides>
  <MMClips>8</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8</vt:i4>
      </vt:variant>
    </vt:vector>
  </HeadingPairs>
  <TitlesOfParts>
    <vt:vector size="14" baseType="lpstr">
      <vt:lpstr>Arial</vt:lpstr>
      <vt:lpstr>Calibri</vt:lpstr>
      <vt:lpstr>Calibri Light</vt:lpstr>
      <vt:lpstr>Verdana</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 de Windows</dc:creator>
  <cp:lastModifiedBy>Usuario de Windows</cp:lastModifiedBy>
  <cp:revision>5</cp:revision>
  <dcterms:created xsi:type="dcterms:W3CDTF">2022-01-17T16:54:38Z</dcterms:created>
  <dcterms:modified xsi:type="dcterms:W3CDTF">2022-01-20T19:25:30Z</dcterms:modified>
</cp:coreProperties>
</file>