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959888" cy="3275965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4993" autoAdjust="0"/>
    <p:restoredTop sz="94660"/>
  </p:normalViewPr>
  <p:slideViewPr>
    <p:cSldViewPr snapToGrid="0">
      <p:cViewPr>
        <p:scale>
          <a:sx n="33" d="100"/>
          <a:sy n="33" d="100"/>
        </p:scale>
        <p:origin x="-1032" y="3774"/>
      </p:cViewPr>
      <p:guideLst>
        <p:guide orient="horz" pos="10318"/>
        <p:guide pos="691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46992" y="5361362"/>
            <a:ext cx="18665905" cy="11405211"/>
          </a:xfrm>
        </p:spPr>
        <p:txBody>
          <a:bodyPr anchor="b"/>
          <a:lstStyle>
            <a:lvl1pPr algn="ctr"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4986" y="17206402"/>
            <a:ext cx="16469916" cy="7909330"/>
          </a:xfrm>
        </p:spPr>
        <p:txBody>
          <a:bodyPr/>
          <a:lstStyle>
            <a:lvl1pPr marL="0" indent="0" algn="ctr">
              <a:buNone/>
              <a:defRPr sz="5764"/>
            </a:lvl1pPr>
            <a:lvl2pPr marL="1098012" indent="0" algn="ctr">
              <a:buNone/>
              <a:defRPr sz="4803"/>
            </a:lvl2pPr>
            <a:lvl3pPr marL="2196023" indent="0" algn="ctr">
              <a:buNone/>
              <a:defRPr sz="4323"/>
            </a:lvl3pPr>
            <a:lvl4pPr marL="3294035" indent="0" algn="ctr">
              <a:buNone/>
              <a:defRPr sz="3843"/>
            </a:lvl4pPr>
            <a:lvl5pPr marL="4392046" indent="0" algn="ctr">
              <a:buNone/>
              <a:defRPr sz="3843"/>
            </a:lvl5pPr>
            <a:lvl6pPr marL="5490058" indent="0" algn="ctr">
              <a:buNone/>
              <a:defRPr sz="3843"/>
            </a:lvl6pPr>
            <a:lvl7pPr marL="6588069" indent="0" algn="ctr">
              <a:buNone/>
              <a:defRPr sz="3843"/>
            </a:lvl7pPr>
            <a:lvl8pPr marL="7686081" indent="0" algn="ctr">
              <a:buNone/>
              <a:defRPr sz="3843"/>
            </a:lvl8pPr>
            <a:lvl9pPr marL="8784092" indent="0" algn="ctr">
              <a:buNone/>
              <a:defRPr sz="3843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968455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434551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715046" y="1744148"/>
            <a:ext cx="4735101" cy="27762289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09743" y="1744148"/>
            <a:ext cx="13930804" cy="27762289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52860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542763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98306" y="8167172"/>
            <a:ext cx="18940403" cy="13627102"/>
          </a:xfrm>
        </p:spPr>
        <p:txBody>
          <a:bodyPr anchor="b"/>
          <a:lstStyle>
            <a:lvl1pPr>
              <a:defRPr sz="1441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98306" y="21923192"/>
            <a:ext cx="18940403" cy="7166171"/>
          </a:xfrm>
        </p:spPr>
        <p:txBody>
          <a:bodyPr/>
          <a:lstStyle>
            <a:lvl1pPr marL="0" indent="0">
              <a:buNone/>
              <a:defRPr sz="5764">
                <a:solidFill>
                  <a:schemeClr val="tx1"/>
                </a:solidFill>
              </a:defRPr>
            </a:lvl1pPr>
            <a:lvl2pPr marL="1098012" indent="0">
              <a:buNone/>
              <a:defRPr sz="4803">
                <a:solidFill>
                  <a:schemeClr val="tx1">
                    <a:tint val="75000"/>
                  </a:schemeClr>
                </a:solidFill>
              </a:defRPr>
            </a:lvl2pPr>
            <a:lvl3pPr marL="2196023" indent="0">
              <a:buNone/>
              <a:defRPr sz="4323">
                <a:solidFill>
                  <a:schemeClr val="tx1">
                    <a:tint val="75000"/>
                  </a:schemeClr>
                </a:solidFill>
              </a:defRPr>
            </a:lvl3pPr>
            <a:lvl4pPr marL="3294035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4pPr>
            <a:lvl5pPr marL="4392046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5pPr>
            <a:lvl6pPr marL="5490058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6pPr>
            <a:lvl7pPr marL="6588069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7pPr>
            <a:lvl8pPr marL="7686081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8pPr>
            <a:lvl9pPr marL="8784092" indent="0">
              <a:buNone/>
              <a:defRPr sz="384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291328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09743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17194" y="8720740"/>
            <a:ext cx="9332952" cy="20785697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0732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1744155"/>
            <a:ext cx="18940403" cy="6332018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12605" y="8030666"/>
            <a:ext cx="9290060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12605" y="11966372"/>
            <a:ext cx="9290060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1117194" y="8030666"/>
            <a:ext cx="9335813" cy="3935706"/>
          </a:xfrm>
        </p:spPr>
        <p:txBody>
          <a:bodyPr anchor="b"/>
          <a:lstStyle>
            <a:lvl1pPr marL="0" indent="0">
              <a:buNone/>
              <a:defRPr sz="5764" b="1"/>
            </a:lvl1pPr>
            <a:lvl2pPr marL="1098012" indent="0">
              <a:buNone/>
              <a:defRPr sz="4803" b="1"/>
            </a:lvl2pPr>
            <a:lvl3pPr marL="2196023" indent="0">
              <a:buNone/>
              <a:defRPr sz="4323" b="1"/>
            </a:lvl3pPr>
            <a:lvl4pPr marL="3294035" indent="0">
              <a:buNone/>
              <a:defRPr sz="3843" b="1"/>
            </a:lvl4pPr>
            <a:lvl5pPr marL="4392046" indent="0">
              <a:buNone/>
              <a:defRPr sz="3843" b="1"/>
            </a:lvl5pPr>
            <a:lvl6pPr marL="5490058" indent="0">
              <a:buNone/>
              <a:defRPr sz="3843" b="1"/>
            </a:lvl6pPr>
            <a:lvl7pPr marL="6588069" indent="0">
              <a:buNone/>
              <a:defRPr sz="3843" b="1"/>
            </a:lvl7pPr>
            <a:lvl8pPr marL="7686081" indent="0">
              <a:buNone/>
              <a:defRPr sz="3843" b="1"/>
            </a:lvl8pPr>
            <a:lvl9pPr marL="8784092" indent="0">
              <a:buNone/>
              <a:defRPr sz="3843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1117194" y="11966372"/>
            <a:ext cx="9335813" cy="17600731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42503384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0510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373036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35813" y="4716790"/>
            <a:ext cx="11117193" cy="23280585"/>
          </a:xfrm>
        </p:spPr>
        <p:txBody>
          <a:bodyPr/>
          <a:lstStyle>
            <a:lvl1pPr>
              <a:defRPr sz="7685"/>
            </a:lvl1pPr>
            <a:lvl2pPr>
              <a:defRPr sz="6724"/>
            </a:lvl2pPr>
            <a:lvl3pPr>
              <a:defRPr sz="5764"/>
            </a:lvl3pPr>
            <a:lvl4pPr>
              <a:defRPr sz="4803"/>
            </a:lvl4pPr>
            <a:lvl5pPr>
              <a:defRPr sz="4803"/>
            </a:lvl5pPr>
            <a:lvl6pPr>
              <a:defRPr sz="4803"/>
            </a:lvl6pPr>
            <a:lvl7pPr>
              <a:defRPr sz="4803"/>
            </a:lvl7pPr>
            <a:lvl8pPr>
              <a:defRPr sz="4803"/>
            </a:lvl8pPr>
            <a:lvl9pPr>
              <a:defRPr sz="4803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3846835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12603" y="2183977"/>
            <a:ext cx="7082635" cy="7643918"/>
          </a:xfrm>
        </p:spPr>
        <p:txBody>
          <a:bodyPr anchor="b"/>
          <a:lstStyle>
            <a:lvl1pPr>
              <a:defRPr sz="7685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335813" y="4716790"/>
            <a:ext cx="11117193" cy="23280585"/>
          </a:xfrm>
        </p:spPr>
        <p:txBody>
          <a:bodyPr anchor="t"/>
          <a:lstStyle>
            <a:lvl1pPr marL="0" indent="0">
              <a:buNone/>
              <a:defRPr sz="7685"/>
            </a:lvl1pPr>
            <a:lvl2pPr marL="1098012" indent="0">
              <a:buNone/>
              <a:defRPr sz="6724"/>
            </a:lvl2pPr>
            <a:lvl3pPr marL="2196023" indent="0">
              <a:buNone/>
              <a:defRPr sz="5764"/>
            </a:lvl3pPr>
            <a:lvl4pPr marL="3294035" indent="0">
              <a:buNone/>
              <a:defRPr sz="4803"/>
            </a:lvl4pPr>
            <a:lvl5pPr marL="4392046" indent="0">
              <a:buNone/>
              <a:defRPr sz="4803"/>
            </a:lvl5pPr>
            <a:lvl6pPr marL="5490058" indent="0">
              <a:buNone/>
              <a:defRPr sz="4803"/>
            </a:lvl6pPr>
            <a:lvl7pPr marL="6588069" indent="0">
              <a:buNone/>
              <a:defRPr sz="4803"/>
            </a:lvl7pPr>
            <a:lvl8pPr marL="7686081" indent="0">
              <a:buNone/>
              <a:defRPr sz="4803"/>
            </a:lvl8pPr>
            <a:lvl9pPr marL="8784092" indent="0">
              <a:buNone/>
              <a:defRPr sz="4803"/>
            </a:lvl9pPr>
          </a:lstStyle>
          <a:p>
            <a:r>
              <a:rPr lang="es-ES" dirty="0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512603" y="9827895"/>
            <a:ext cx="7082635" cy="18207391"/>
          </a:xfrm>
        </p:spPr>
        <p:txBody>
          <a:bodyPr/>
          <a:lstStyle>
            <a:lvl1pPr marL="0" indent="0">
              <a:buNone/>
              <a:defRPr sz="3843"/>
            </a:lvl1pPr>
            <a:lvl2pPr marL="1098012" indent="0">
              <a:buNone/>
              <a:defRPr sz="3362"/>
            </a:lvl2pPr>
            <a:lvl3pPr marL="2196023" indent="0">
              <a:buNone/>
              <a:defRPr sz="2882"/>
            </a:lvl3pPr>
            <a:lvl4pPr marL="3294035" indent="0">
              <a:buNone/>
              <a:defRPr sz="2402"/>
            </a:lvl4pPr>
            <a:lvl5pPr marL="4392046" indent="0">
              <a:buNone/>
              <a:defRPr sz="2402"/>
            </a:lvl5pPr>
            <a:lvl6pPr marL="5490058" indent="0">
              <a:buNone/>
              <a:defRPr sz="2402"/>
            </a:lvl6pPr>
            <a:lvl7pPr marL="6588069" indent="0">
              <a:buNone/>
              <a:defRPr sz="2402"/>
            </a:lvl7pPr>
            <a:lvl8pPr marL="7686081" indent="0">
              <a:buNone/>
              <a:defRPr sz="2402"/>
            </a:lvl8pPr>
            <a:lvl9pPr marL="8784092" indent="0">
              <a:buNone/>
              <a:defRPr sz="2402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37030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509743" y="1744155"/>
            <a:ext cx="18940403" cy="633201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09743" y="8720740"/>
            <a:ext cx="18940403" cy="2078569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09742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64BA3-83C8-46BC-B43A-3209F898C737}" type="datetimeFigureOut">
              <a:rPr lang="en-US" smtClean="0"/>
              <a:pPr/>
              <a:t>1/21/2022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4213" y="30363349"/>
            <a:ext cx="7411462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509171" y="30363349"/>
            <a:ext cx="4940975" cy="174414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AB9DAE-52C6-4334-9169-B34624907F02}" type="slidenum">
              <a:rPr lang="en-US" smtClean="0"/>
              <a:pPr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6191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96023" rtl="0" eaLnBrk="1" latinLnBrk="0" hangingPunct="1">
        <a:lnSpc>
          <a:spcPct val="90000"/>
        </a:lnSpc>
        <a:spcBef>
          <a:spcPct val="0"/>
        </a:spcBef>
        <a:buNone/>
        <a:defRPr sz="105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9006" indent="-549006" algn="l" defTabSz="2196023" rtl="0" eaLnBrk="1" latinLnBrk="0" hangingPunct="1">
        <a:lnSpc>
          <a:spcPct val="90000"/>
        </a:lnSpc>
        <a:spcBef>
          <a:spcPts val="2402"/>
        </a:spcBef>
        <a:buFont typeface="Arial" panose="020B0604020202020204" pitchFamily="34" charset="0"/>
        <a:buChar char="•"/>
        <a:defRPr sz="6724" kern="1200">
          <a:solidFill>
            <a:schemeClr val="tx1"/>
          </a:solidFill>
          <a:latin typeface="+mn-lt"/>
          <a:ea typeface="+mn-ea"/>
          <a:cs typeface="+mn-cs"/>
        </a:defRPr>
      </a:lvl1pPr>
      <a:lvl2pPr marL="1647017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5764" kern="1200">
          <a:solidFill>
            <a:schemeClr val="tx1"/>
          </a:solidFill>
          <a:latin typeface="+mn-lt"/>
          <a:ea typeface="+mn-ea"/>
          <a:cs typeface="+mn-cs"/>
        </a:defRPr>
      </a:lvl2pPr>
      <a:lvl3pPr marL="2745029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803" kern="1200">
          <a:solidFill>
            <a:schemeClr val="tx1"/>
          </a:solidFill>
          <a:latin typeface="+mn-lt"/>
          <a:ea typeface="+mn-ea"/>
          <a:cs typeface="+mn-cs"/>
        </a:defRPr>
      </a:lvl3pPr>
      <a:lvl4pPr marL="3843040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941052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6039063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7137075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8235086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9333098" indent="-549006" algn="l" defTabSz="2196023" rtl="0" eaLnBrk="1" latinLnBrk="0" hangingPunct="1">
        <a:lnSpc>
          <a:spcPct val="90000"/>
        </a:lnSpc>
        <a:spcBef>
          <a:spcPts val="1201"/>
        </a:spcBef>
        <a:buFont typeface="Arial" panose="020B0604020202020204" pitchFamily="34" charset="0"/>
        <a:buChar char="•"/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1pPr>
      <a:lvl2pPr marL="109801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2pPr>
      <a:lvl3pPr marL="2196023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3pPr>
      <a:lvl4pPr marL="3294035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4pPr>
      <a:lvl5pPr marL="4392046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5pPr>
      <a:lvl6pPr marL="5490058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6pPr>
      <a:lvl7pPr marL="6588069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7pPr>
      <a:lvl8pPr marL="7686081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8pPr>
      <a:lvl9pPr marL="8784092" algn="l" defTabSz="2196023" rtl="0" eaLnBrk="1" latinLnBrk="0" hangingPunct="1">
        <a:defRPr sz="4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" name="Imagen 5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21959888" cy="32756985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400175" y="4457920"/>
            <a:ext cx="18912721" cy="1114206"/>
          </a:xfrm>
        </p:spPr>
        <p:txBody>
          <a:bodyPr>
            <a:normAutofit fontScale="90000"/>
          </a:bodyPr>
          <a:lstStyle/>
          <a:p>
            <a:r>
              <a:rPr lang="es-US" sz="9600" dirty="0" smtClean="0"/>
              <a:t>La </a:t>
            </a:r>
            <a:r>
              <a:rPr lang="es-US" sz="9600" dirty="0" err="1" smtClean="0"/>
              <a:t>Virtualización</a:t>
            </a:r>
            <a:r>
              <a:rPr lang="es-US" sz="9600" dirty="0" smtClean="0"/>
              <a:t> en la Educación Superior</a:t>
            </a:r>
            <a:endParaRPr lang="en-US" sz="6600" b="1" dirty="0">
              <a:solidFill>
                <a:srgbClr val="002060"/>
              </a:solidFill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71576" y="10001250"/>
            <a:ext cx="19141320" cy="2457450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s-US" sz="3700" dirty="0" smtClean="0"/>
              <a:t>La Escuela Nacional de Salud Pública es el centro coordinador y rector de la formación de especialistas en Bioestadística del país. A partir </a:t>
            </a:r>
            <a:r>
              <a:rPr lang="es-US" sz="3800" dirty="0" smtClean="0"/>
              <a:t>de la emergencia generada por la Covid-19, el proceso formativo de esta especialidad se vio interrumpido. La educación a distancia a través de entornos de enseñanza aprendizaje resultó ser una oportunidad para desarrollarlo. Objetivo: exponer la experiencia de uso de </a:t>
            </a:r>
            <a:r>
              <a:rPr lang="es-US" sz="3800" dirty="0" err="1" smtClean="0"/>
              <a:t>Moodle</a:t>
            </a:r>
            <a:r>
              <a:rPr lang="es-US" sz="3800" dirty="0" smtClean="0"/>
              <a:t> para la educación a distancia en el primer año de la especialidad de Bioestadística.</a:t>
            </a:r>
            <a:br>
              <a:rPr lang="es-US" sz="3800" dirty="0" smtClean="0"/>
            </a:br>
            <a:endParaRPr lang="en-US" sz="3800" dirty="0" smtClean="0"/>
          </a:p>
        </p:txBody>
      </p:sp>
      <p:sp>
        <p:nvSpPr>
          <p:cNvPr id="28" name="Título 1"/>
          <p:cNvSpPr txBox="1">
            <a:spLocks/>
          </p:cNvSpPr>
          <p:nvPr/>
        </p:nvSpPr>
        <p:spPr>
          <a:xfrm>
            <a:off x="2590800" y="5524720"/>
            <a:ext cx="17722096" cy="1114206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47500" lnSpcReduction="20000"/>
          </a:bodyPr>
          <a:lstStyle>
            <a:lvl1pPr algn="ctr" defTabSz="2196023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441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US" sz="9600" dirty="0" smtClean="0"/>
              <a:t>Educación virtual de posgrado durante la COVID durante la COVID-19. Experiencias con </a:t>
            </a:r>
            <a:r>
              <a:rPr lang="es-US" sz="9600" dirty="0" err="1" smtClean="0"/>
              <a:t>Moodle</a:t>
            </a:r>
            <a:r>
              <a:rPr lang="es-US" sz="9600" dirty="0" smtClean="0"/>
              <a:t> en la especialidad de Bioestadística</a:t>
            </a:r>
            <a:endParaRPr lang="en-US" sz="4800" dirty="0">
              <a:solidFill>
                <a:srgbClr val="002060"/>
              </a:solidFill>
            </a:endParaRPr>
          </a:p>
        </p:txBody>
      </p:sp>
      <p:sp>
        <p:nvSpPr>
          <p:cNvPr id="29" name="Text Placeholder 37">
            <a:extLst>
              <a:ext uri="{FF2B5EF4-FFF2-40B4-BE49-F238E27FC236}">
                <a16:creationId xmlns:a16="http://schemas.microsoft.com/office/drawing/2014/main" xmlns="" id="{0F56D88A-4B12-0F47-8D8A-2F1828CAE02A}"/>
              </a:ext>
            </a:extLst>
          </p:cNvPr>
          <p:cNvSpPr txBox="1">
            <a:spLocks/>
          </p:cNvSpPr>
          <p:nvPr/>
        </p:nvSpPr>
        <p:spPr>
          <a:xfrm>
            <a:off x="3175827" y="6763293"/>
            <a:ext cx="15608232" cy="769233"/>
          </a:xfrm>
          <a:prstGeom prst="rect">
            <a:avLst/>
          </a:prstGeom>
        </p:spPr>
        <p:txBody>
          <a:bodyPr/>
          <a:lstStyle>
            <a:lvl1pPr marL="549006" indent="-549006" algn="l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Char char="•"/>
              <a:defRPr sz="672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647017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745029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843040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941052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6039063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7137075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8235086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9333098" indent="-549006" algn="l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Char char="•"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None/>
            </a:pPr>
            <a:r>
              <a:rPr lang="es-US" sz="3200" dirty="0" err="1" smtClean="0">
                <a:solidFill>
                  <a:srgbClr val="002060"/>
                </a:solidFill>
              </a:rPr>
              <a:t>Xaily</a:t>
            </a:r>
            <a:r>
              <a:rPr lang="es-US" sz="3200" dirty="0" smtClean="0">
                <a:solidFill>
                  <a:srgbClr val="002060"/>
                </a:solidFill>
              </a:rPr>
              <a:t> Gavilondo </a:t>
            </a:r>
            <a:r>
              <a:rPr lang="es-US" sz="3200" dirty="0" err="1" smtClean="0">
                <a:solidFill>
                  <a:srgbClr val="002060"/>
                </a:solidFill>
              </a:rPr>
              <a:t>Mariño</a:t>
            </a:r>
            <a:endParaRPr lang="es-US" sz="3200" dirty="0" smtClean="0">
              <a:solidFill>
                <a:srgbClr val="002060"/>
              </a:solidFill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s-US" sz="3200" dirty="0" err="1" smtClean="0">
                <a:solidFill>
                  <a:srgbClr val="002060"/>
                </a:solidFill>
              </a:rPr>
              <a:t>Madelayne</a:t>
            </a:r>
            <a:r>
              <a:rPr lang="es-US" sz="3200" dirty="0" smtClean="0">
                <a:solidFill>
                  <a:srgbClr val="002060"/>
                </a:solidFill>
              </a:rPr>
              <a:t> Muñoz Morejón</a:t>
            </a:r>
            <a:r>
              <a:rPr lang="es-US" sz="3200" dirty="0" smtClean="0">
                <a:solidFill>
                  <a:srgbClr val="002060"/>
                </a:solidFill>
              </a:rPr>
              <a:t/>
            </a:r>
            <a:br>
              <a:rPr lang="es-US" sz="3200" dirty="0" smtClean="0">
                <a:solidFill>
                  <a:srgbClr val="002060"/>
                </a:solidFill>
              </a:rPr>
            </a:br>
            <a:r>
              <a:rPr lang="es-US" sz="3200" dirty="0" smtClean="0">
                <a:solidFill>
                  <a:srgbClr val="002060"/>
                </a:solidFill>
              </a:rPr>
              <a:t>Esther Paredes </a:t>
            </a:r>
            <a:r>
              <a:rPr lang="es-US" sz="3200" dirty="0" err="1" smtClean="0">
                <a:solidFill>
                  <a:srgbClr val="002060"/>
                </a:solidFill>
              </a:rPr>
              <a:t>Esponda</a:t>
            </a:r>
            <a:r>
              <a:rPr lang="es-US" sz="3200" dirty="0" smtClean="0">
                <a:solidFill>
                  <a:srgbClr val="002060"/>
                </a:solidFill>
              </a:rPr>
              <a:t/>
            </a:r>
            <a:br>
              <a:rPr lang="es-US" sz="3200" dirty="0" smtClean="0">
                <a:solidFill>
                  <a:srgbClr val="002060"/>
                </a:solidFill>
              </a:rPr>
            </a:br>
            <a:r>
              <a:rPr lang="es-US" sz="3200" dirty="0" smtClean="0">
                <a:solidFill>
                  <a:srgbClr val="002060"/>
                </a:solidFill>
              </a:rPr>
              <a:t>María Luisa Quintana </a:t>
            </a:r>
            <a:r>
              <a:rPr lang="es-US" sz="3200" dirty="0" err="1" smtClean="0">
                <a:solidFill>
                  <a:srgbClr val="002060"/>
                </a:solidFill>
              </a:rPr>
              <a:t>Galende</a:t>
            </a:r>
            <a:r>
              <a:rPr lang="es-US" sz="3200" dirty="0" smtClean="0">
                <a:solidFill>
                  <a:srgbClr val="002060"/>
                </a:solidFill>
              </a:rPr>
              <a:t/>
            </a:r>
            <a:br>
              <a:rPr lang="es-US" sz="3200" dirty="0" smtClean="0">
                <a:solidFill>
                  <a:srgbClr val="002060"/>
                </a:solidFill>
              </a:rPr>
            </a:br>
            <a:r>
              <a:rPr lang="es-US" sz="3200" dirty="0" smtClean="0">
                <a:solidFill>
                  <a:srgbClr val="002060"/>
                </a:solidFill>
              </a:rPr>
              <a:t>Carlos Raúl del Pozo </a:t>
            </a:r>
            <a:r>
              <a:rPr lang="es-US" sz="3200" dirty="0" smtClean="0">
                <a:solidFill>
                  <a:srgbClr val="002060"/>
                </a:solidFill>
              </a:rPr>
              <a:t>Cruz</a:t>
            </a:r>
            <a:endParaRPr lang="en-US" sz="3200" dirty="0" smtClean="0">
              <a:solidFill>
                <a:srgbClr val="002060"/>
              </a:solidFill>
            </a:endParaRPr>
          </a:p>
        </p:txBody>
      </p:sp>
      <p:sp>
        <p:nvSpPr>
          <p:cNvPr id="31" name="CuadroTexto 30"/>
          <p:cNvSpPr txBox="1"/>
          <p:nvPr/>
        </p:nvSpPr>
        <p:spPr>
          <a:xfrm>
            <a:off x="1200149" y="13344523"/>
            <a:ext cx="191166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8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2" y="21757083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 smtClean="0">
                <a:solidFill>
                  <a:srgbClr val="002060"/>
                </a:solidFill>
              </a:rPr>
              <a:t>4. </a:t>
            </a:r>
            <a:r>
              <a:rPr lang="en-US" b="1" dirty="0">
                <a:solidFill>
                  <a:srgbClr val="002060"/>
                </a:solidFill>
              </a:rPr>
              <a:t>REFERENCIAS </a:t>
            </a:r>
            <a:r>
              <a:rPr lang="en-US" b="1" dirty="0" smtClean="0">
                <a:solidFill>
                  <a:srgbClr val="002060"/>
                </a:solidFill>
              </a:rPr>
              <a:t>BIBLIOGRÁFICAS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40" name="Rectángulo 39"/>
          <p:cNvSpPr/>
          <p:nvPr/>
        </p:nvSpPr>
        <p:spPr>
          <a:xfrm>
            <a:off x="1181100" y="10005916"/>
            <a:ext cx="19131795" cy="197953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Subtítulo 2"/>
          <p:cNvSpPr txBox="1">
            <a:spLocks/>
          </p:cNvSpPr>
          <p:nvPr/>
        </p:nvSpPr>
        <p:spPr>
          <a:xfrm>
            <a:off x="1171576" y="12687300"/>
            <a:ext cx="19141320" cy="49434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US" sz="3500" dirty="0" smtClean="0"/>
              <a:t>Con el empleo de la educación a  distancia, los estudiantes no requieren asistir presencialmente a un edificio para el desarrollo del proceso de enseñanza-aprendizaje, por tanto esta resultó ser la opción más viable para el restablecimiento de la formación de especialistas en Bioestadística en el curso lectivo 2020-2021. La evaluación de los resultados de la implementación de la modalidad a distancia se realizó a través de la aplicación de una encuesta a los estudiantes que participaron de la experiencia. El instrumento estuvo conformado por ocho preguntas que permitieron conocer las opiniones positivas y negativas, inquietudes, y sugerencias para futuros cursos y próximas ediciones. </a:t>
            </a:r>
            <a:r>
              <a:rPr lang="es-US" sz="3500" dirty="0" smtClean="0"/>
              <a:t>Los encuestados evaluaron con la máxima calificación lo relativo al contenido y su organización; el ambiente de trabajo y la selección de los recursos de aprendizaje</a:t>
            </a:r>
            <a:r>
              <a:rPr lang="es-US" sz="3500" dirty="0" smtClean="0"/>
              <a:t>. Entre </a:t>
            </a:r>
            <a:r>
              <a:rPr lang="es-US" sz="3500" dirty="0" smtClean="0"/>
              <a:t>los aspectos que  señalaron como negativos destacan los problemas de conexión, el carácter asincrónico del intercambio con los profesores, lo cual implica retraso en la retroalimentación; los gastos relativos a la conexión a Internet  y la falta de intercambio con otros estudiantes y profesores.</a:t>
            </a:r>
            <a:endParaRPr lang="en-US" sz="3500" dirty="0"/>
          </a:p>
        </p:txBody>
      </p:sp>
      <p:sp>
        <p:nvSpPr>
          <p:cNvPr id="42" name="Rectángulo 41"/>
          <p:cNvSpPr/>
          <p:nvPr/>
        </p:nvSpPr>
        <p:spPr>
          <a:xfrm>
            <a:off x="1181100" y="12658725"/>
            <a:ext cx="19131795" cy="600075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3" name="Subtítulo 2"/>
          <p:cNvSpPr txBox="1">
            <a:spLocks/>
          </p:cNvSpPr>
          <p:nvPr/>
        </p:nvSpPr>
        <p:spPr>
          <a:xfrm>
            <a:off x="1171576" y="19488150"/>
            <a:ext cx="19141320" cy="222885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US" sz="3800" dirty="0" smtClean="0"/>
              <a:t>El estudio evidenció que la modalidad virtual constituye una vía factible para la formación de posgrado en Salud. A partir del análisis de las cuatro condiciones contempladas para estos sistemas, se reconoce que se debe insistir en el perfeccionamiento de la etapa de planificación previa, para garantizar mejores resultados y el logro de los objetivos. De igual manera la etapa de retroalimentación resulta vital para el perfeccionamiento continuo de los procesos de instrucción </a:t>
            </a:r>
            <a:r>
              <a:rPr lang="es-US" sz="3600" dirty="0" smtClean="0"/>
              <a:t>que demanda el sector Salud</a:t>
            </a:r>
            <a:r>
              <a:rPr lang="es-US" sz="3600" dirty="0" smtClean="0"/>
              <a:t>.</a:t>
            </a:r>
            <a:endParaRPr lang="en-US" sz="3800" dirty="0"/>
          </a:p>
        </p:txBody>
      </p:sp>
      <p:sp>
        <p:nvSpPr>
          <p:cNvPr id="44" name="Rectángulo 43"/>
          <p:cNvSpPr/>
          <p:nvPr/>
        </p:nvSpPr>
        <p:spPr>
          <a:xfrm>
            <a:off x="1181100" y="19361386"/>
            <a:ext cx="19131795" cy="2384189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Subtítulo 2"/>
          <p:cNvSpPr txBox="1">
            <a:spLocks/>
          </p:cNvSpPr>
          <p:nvPr/>
        </p:nvSpPr>
        <p:spPr>
          <a:xfrm>
            <a:off x="1171576" y="22631400"/>
            <a:ext cx="19141320" cy="208597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2196023" rtl="0" eaLnBrk="1" latinLnBrk="0" hangingPunct="1">
              <a:lnSpc>
                <a:spcPct val="90000"/>
              </a:lnSpc>
              <a:spcBef>
                <a:spcPts val="2402"/>
              </a:spcBef>
              <a:buFont typeface="Arial" panose="020B0604020202020204" pitchFamily="34" charset="0"/>
              <a:buNone/>
              <a:defRPr sz="5764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09801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80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2196023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432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3294035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4392046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5490058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6588069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7686081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8784092" indent="0" algn="ctr" defTabSz="2196023" rtl="0" eaLnBrk="1" latinLnBrk="0" hangingPunct="1">
              <a:lnSpc>
                <a:spcPct val="90000"/>
              </a:lnSpc>
              <a:spcBef>
                <a:spcPts val="1201"/>
              </a:spcBef>
              <a:buFont typeface="Arial" panose="020B0604020202020204" pitchFamily="34" charset="0"/>
              <a:buNone/>
              <a:defRPr sz="3843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s-US" sz="3500" dirty="0" smtClean="0"/>
              <a:t>Álvarez </a:t>
            </a:r>
            <a:r>
              <a:rPr lang="es-US" sz="3500" dirty="0" smtClean="0"/>
              <a:t>Ponce, M.E, (2021, 9 de marzo). </a:t>
            </a:r>
            <a:r>
              <a:rPr lang="es-US" sz="3500" dirty="0" smtClean="0"/>
              <a:t>Educación Superior en 2021: A distancia sin</a:t>
            </a:r>
            <a:br>
              <a:rPr lang="es-US" sz="3500" dirty="0" smtClean="0"/>
            </a:br>
            <a:r>
              <a:rPr lang="es-US" sz="3500" dirty="0" smtClean="0"/>
              <a:t>que ningún estudiante quede atrás. Recuperado de:</a:t>
            </a:r>
            <a:br>
              <a:rPr lang="es-US" sz="3500" dirty="0" smtClean="0"/>
            </a:br>
            <a:r>
              <a:rPr lang="es-US" sz="3500" dirty="0" smtClean="0"/>
              <a:t>http://www.cubadebate.cu/noticias/2021/03/09/educación-superior-en-2021 </a:t>
            </a:r>
            <a:r>
              <a:rPr lang="es-US" sz="3500" dirty="0" err="1" smtClean="0"/>
              <a:t>Barron</a:t>
            </a:r>
            <a:r>
              <a:rPr lang="es-US" sz="3500" dirty="0" smtClean="0"/>
              <a:t>, M., Cobo, C., Muñoz-</a:t>
            </a:r>
            <a:r>
              <a:rPr lang="es-US" sz="3500" dirty="0" err="1" smtClean="0"/>
              <a:t>Najar</a:t>
            </a:r>
            <a:r>
              <a:rPr lang="es-US" sz="3500" dirty="0" smtClean="0"/>
              <a:t>, A. &amp; Sánchez, I. (2021). El papel cambiante de</a:t>
            </a:r>
            <a:br>
              <a:rPr lang="es-US" sz="3500" dirty="0" smtClean="0"/>
            </a:br>
            <a:r>
              <a:rPr lang="es-US" sz="3500" dirty="0" smtClean="0"/>
              <a:t>los profesores y las tecnologías en medio de la pandemia de Covid19: principales</a:t>
            </a:r>
            <a:br>
              <a:rPr lang="es-US" sz="3500" dirty="0" smtClean="0"/>
            </a:br>
            <a:r>
              <a:rPr lang="es-US" sz="3500" dirty="0" smtClean="0"/>
              <a:t>conclusiones de un estudio entre países. [Entrada de blog]. Recuperado de:</a:t>
            </a:r>
            <a:br>
              <a:rPr lang="es-US" sz="3500" dirty="0" smtClean="0"/>
            </a:br>
            <a:r>
              <a:rPr lang="es-US" sz="3500" dirty="0" smtClean="0"/>
              <a:t>https://blogs-worldbank.org/es/education/el-papel-cambiante-de-los-profesoresy-las-tecnologías-en-medio-de-la-pandemia-de-Covid Capilla, M., </a:t>
            </a:r>
            <a:r>
              <a:rPr lang="es-US" sz="3500" dirty="0" err="1" smtClean="0"/>
              <a:t>Tórres</a:t>
            </a:r>
            <a:r>
              <a:rPr lang="es-US" sz="3500" dirty="0" smtClean="0"/>
              <a:t>, J. &amp; Sánchez, F. (2015). Percepciones acerca de la integración de las TIC en el proceso de enseñanza aprendizaje en la universidad. Pixel-Bit.</a:t>
            </a:r>
            <a:br>
              <a:rPr lang="es-US" sz="3500" dirty="0" smtClean="0"/>
            </a:br>
            <a:r>
              <a:rPr lang="es-US" sz="3500" dirty="0" smtClean="0"/>
              <a:t>Revista de Medios y Educación, 00(46), </a:t>
            </a:r>
            <a:r>
              <a:rPr lang="es-US" sz="3500" dirty="0" smtClean="0"/>
              <a:t>103-117.</a:t>
            </a:r>
          </a:p>
          <a:p>
            <a:pPr algn="l">
              <a:spcBef>
                <a:spcPts val="0"/>
              </a:spcBef>
            </a:pPr>
            <a:r>
              <a:rPr lang="es-US" sz="3500" dirty="0" err="1" smtClean="0"/>
              <a:t>Vialart</a:t>
            </a:r>
            <a:r>
              <a:rPr lang="es-US" sz="3500" dirty="0" smtClean="0"/>
              <a:t> </a:t>
            </a:r>
            <a:r>
              <a:rPr lang="es-US" sz="3500" dirty="0" smtClean="0"/>
              <a:t>Vidal, M.N. </a:t>
            </a:r>
            <a:r>
              <a:rPr lang="es-US" sz="3500" dirty="0" smtClean="0"/>
              <a:t>(2017). Programa educativo para el empleo de los Entornos</a:t>
            </a:r>
            <a:br>
              <a:rPr lang="es-US" sz="3500" dirty="0" smtClean="0"/>
            </a:br>
            <a:r>
              <a:rPr lang="es-US" sz="3500" dirty="0" smtClean="0"/>
              <a:t>Virtuales de Enseñanza Aprendizaje dirigido a los docentes de enfermería. (tesis de doctoral). Instituto Superior Pedagógico “Enrique José Varona”, La Habana, Cuba.</a:t>
            </a:r>
            <a:br>
              <a:rPr lang="es-US" sz="3500" dirty="0" smtClean="0"/>
            </a:br>
            <a:endParaRPr lang="en-US" sz="3500" dirty="0"/>
          </a:p>
        </p:txBody>
      </p:sp>
      <p:sp>
        <p:nvSpPr>
          <p:cNvPr id="46" name="Rectángulo 45"/>
          <p:cNvSpPr/>
          <p:nvPr/>
        </p:nvSpPr>
        <p:spPr>
          <a:xfrm>
            <a:off x="1181100" y="22667452"/>
            <a:ext cx="19131795" cy="6336173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9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8527078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3. CONCLUSIONES</a:t>
            </a:r>
          </a:p>
        </p:txBody>
      </p:sp>
      <p:sp>
        <p:nvSpPr>
          <p:cNvPr id="50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933001" y="11893786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2. DESARROLLO</a:t>
            </a:r>
          </a:p>
        </p:txBody>
      </p:sp>
      <p:sp>
        <p:nvSpPr>
          <p:cNvPr id="52" name="Text Placeholder 28">
            <a:extLst>
              <a:ext uri="{FF2B5EF4-FFF2-40B4-BE49-F238E27FC236}">
                <a16:creationId xmlns:a16="http://schemas.microsoft.com/office/drawing/2014/main" xmlns="" id="{FCB797DF-A438-244B-B34C-CCF348A4370E}"/>
              </a:ext>
            </a:extLst>
          </p:cNvPr>
          <p:cNvSpPr txBox="1">
            <a:spLocks/>
          </p:cNvSpPr>
          <p:nvPr/>
        </p:nvSpPr>
        <p:spPr>
          <a:xfrm>
            <a:off x="5868709" y="9095545"/>
            <a:ext cx="10093882" cy="91037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457200" rtl="0" eaLnBrk="1" latinLnBrk="0" hangingPunct="1">
              <a:defRPr sz="2882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 dirty="0">
                <a:solidFill>
                  <a:srgbClr val="002060"/>
                </a:solidFill>
              </a:rPr>
              <a:t>1. INTRODUCCION (OBJETIVOS)</a:t>
            </a:r>
          </a:p>
        </p:txBody>
      </p:sp>
    </p:spTree>
    <p:extLst>
      <p:ext uri="{BB962C8B-B14F-4D97-AF65-F5344CB8AC3E}">
        <p14:creationId xmlns:p14="http://schemas.microsoft.com/office/powerpoint/2010/main" xmlns="" val="6557855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116</TotalTime>
  <Words>421</Words>
  <Application>Microsoft Office PowerPoint</Application>
  <PresentationFormat>Personalizado</PresentationFormat>
  <Paragraphs>13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La Virtualización en la Educación Superior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 de Windows</dc:creator>
  <cp:lastModifiedBy>Usuario de Windows</cp:lastModifiedBy>
  <cp:revision>6</cp:revision>
  <dcterms:created xsi:type="dcterms:W3CDTF">2021-12-21T16:45:31Z</dcterms:created>
  <dcterms:modified xsi:type="dcterms:W3CDTF">2022-01-21T22:37:54Z</dcterms:modified>
</cp:coreProperties>
</file>