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18">
          <p15:clr>
            <a:srgbClr val="A4A3A4"/>
          </p15:clr>
        </p15:guide>
        <p15:guide id="2" pos="69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4" d="100"/>
          <a:sy n="44" d="100"/>
        </p:scale>
        <p:origin x="-396" y="-72"/>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495" y="994593"/>
            <a:ext cx="21959888" cy="32756985"/>
          </a:xfrm>
          <a:prstGeom prst="rect">
            <a:avLst/>
          </a:prstGeom>
        </p:spPr>
      </p:pic>
      <p:sp>
        <p:nvSpPr>
          <p:cNvPr id="2" name="Título 1"/>
          <p:cNvSpPr>
            <a:spLocks noGrp="1"/>
          </p:cNvSpPr>
          <p:nvPr>
            <p:ph type="ctrTitle"/>
          </p:nvPr>
        </p:nvSpPr>
        <p:spPr>
          <a:xfrm>
            <a:off x="2590800" y="4702629"/>
            <a:ext cx="17550646" cy="1455099"/>
          </a:xfrm>
        </p:spPr>
        <p:txBody>
          <a:bodyPr>
            <a:normAutofit fontScale="90000"/>
          </a:bodyPr>
          <a:lstStyle/>
          <a:p>
            <a:pPr>
              <a:spcBef>
                <a:spcPts val="600"/>
              </a:spcBef>
              <a:spcAft>
                <a:spcPts val="600"/>
              </a:spcAft>
            </a:pP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r>
              <a:rPr lang="es-ES" sz="6000" b="1" dirty="0">
                <a:latin typeface="Arial"/>
                <a:ea typeface="Arial"/>
                <a:cs typeface="Arial"/>
              </a:rPr>
              <a:t/>
            </a:r>
            <a:br>
              <a:rPr lang="es-ES" sz="6000" b="1" dirty="0">
                <a:latin typeface="Arial"/>
                <a:ea typeface="Arial"/>
                <a:cs typeface="Arial"/>
              </a:rPr>
            </a:br>
            <a:r>
              <a:rPr lang="es-ES" sz="6000" b="1" dirty="0" smtClean="0">
                <a:latin typeface="Arial"/>
                <a:ea typeface="Arial"/>
                <a:cs typeface="Arial"/>
              </a:rPr>
              <a:t/>
            </a:r>
            <a:br>
              <a:rPr lang="es-ES" sz="6000" b="1" dirty="0" smtClean="0">
                <a:latin typeface="Arial"/>
                <a:ea typeface="Arial"/>
                <a:cs typeface="Arial"/>
              </a:rPr>
            </a:br>
            <a:endParaRPr lang="en-US" sz="6000" b="1" dirty="0">
              <a:solidFill>
                <a:srgbClr val="002060"/>
              </a:solidFill>
            </a:endParaRPr>
          </a:p>
        </p:txBody>
      </p:sp>
      <p:sp>
        <p:nvSpPr>
          <p:cNvPr id="3" name="Subtítulo 2"/>
          <p:cNvSpPr>
            <a:spLocks noGrp="1"/>
          </p:cNvSpPr>
          <p:nvPr>
            <p:ph type="subTitle" idx="1"/>
          </p:nvPr>
        </p:nvSpPr>
        <p:spPr>
          <a:xfrm>
            <a:off x="1291318" y="11027827"/>
            <a:ext cx="18960346" cy="1614849"/>
          </a:xfrm>
        </p:spPr>
        <p:txBody>
          <a:bodyPr>
            <a:normAutofit fontScale="32500" lnSpcReduction="20000"/>
          </a:bodyPr>
          <a:lstStyle/>
          <a:p>
            <a:pPr algn="just">
              <a:lnSpc>
                <a:spcPct val="120000"/>
              </a:lnSpc>
            </a:pPr>
            <a:r>
              <a:rPr lang="es-ES" sz="12800" dirty="0"/>
              <a:t>P</a:t>
            </a:r>
            <a:r>
              <a:rPr lang="es-ES" sz="12800" dirty="0" smtClean="0">
                <a:cs typeface="Arial" pitchFamily="34" charset="0"/>
              </a:rPr>
              <a:t>roponer </a:t>
            </a:r>
            <a:r>
              <a:rPr lang="es-ES" sz="12800" dirty="0" smtClean="0">
                <a:cs typeface="Arial" pitchFamily="34" charset="0"/>
              </a:rPr>
              <a:t>procedimientos metodológicos para desarrollar los intereses profesionales pedagógicos desde la clase</a:t>
            </a:r>
            <a:endParaRPr lang="en-US" sz="12800" dirty="0">
              <a:cs typeface="Arial" pitchFamily="34" charset="0"/>
            </a:endParaRPr>
          </a:p>
        </p:txBody>
      </p:sp>
      <p:sp>
        <p:nvSpPr>
          <p:cNvPr id="28" name="Título 1"/>
          <p:cNvSpPr txBox="1">
            <a:spLocks/>
          </p:cNvSpPr>
          <p:nvPr/>
        </p:nvSpPr>
        <p:spPr>
          <a:xfrm>
            <a:off x="1181100" y="5805668"/>
            <a:ext cx="19789140" cy="1798311"/>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5631180" y="7603980"/>
            <a:ext cx="12275820" cy="198004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buNone/>
            </a:pPr>
            <a:endParaRPr lang="en-US" sz="5400" dirty="0">
              <a:solidFill>
                <a:srgbClr val="002060"/>
              </a:solidFill>
            </a:endParaRPr>
          </a:p>
        </p:txBody>
      </p:sp>
      <p:sp>
        <p:nvSpPr>
          <p:cNvPr id="31" name="CuadroTexto 30"/>
          <p:cNvSpPr txBox="1"/>
          <p:nvPr/>
        </p:nvSpPr>
        <p:spPr>
          <a:xfrm>
            <a:off x="1257298" y="13833656"/>
            <a:ext cx="17983201" cy="2920063"/>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868709" y="206158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10295212" y="27782553"/>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009652" y="10663141"/>
            <a:ext cx="19131794"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009651" y="13687273"/>
            <a:ext cx="19131795" cy="3486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257299" y="18277459"/>
            <a:ext cx="1897939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181100" y="21486878"/>
            <a:ext cx="19131795" cy="6059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933001" y="129232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257299" y="28411106"/>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dirty="0"/>
          </a:p>
        </p:txBody>
      </p:sp>
      <p:sp>
        <p:nvSpPr>
          <p:cNvPr id="4" name="Rectángulo 3"/>
          <p:cNvSpPr/>
          <p:nvPr/>
        </p:nvSpPr>
        <p:spPr>
          <a:xfrm>
            <a:off x="1009652" y="13703950"/>
            <a:ext cx="19131794" cy="584775"/>
          </a:xfrm>
          <a:prstGeom prst="rect">
            <a:avLst/>
          </a:prstGeom>
        </p:spPr>
        <p:txBody>
          <a:bodyPr wrap="square">
            <a:spAutoFit/>
          </a:bodyPr>
          <a:lstStyle/>
          <a:p>
            <a:pPr algn="just"/>
            <a:endParaRPr lang="es-ES" sz="3200" dirty="0"/>
          </a:p>
        </p:txBody>
      </p:sp>
      <p:sp>
        <p:nvSpPr>
          <p:cNvPr id="5" name="Rectángulo 4"/>
          <p:cNvSpPr/>
          <p:nvPr/>
        </p:nvSpPr>
        <p:spPr>
          <a:xfrm>
            <a:off x="1181099" y="21486878"/>
            <a:ext cx="19131795" cy="523220"/>
          </a:xfrm>
          <a:prstGeom prst="rect">
            <a:avLst/>
          </a:prstGeom>
        </p:spPr>
        <p:txBody>
          <a:bodyPr wrap="square">
            <a:spAutoFit/>
          </a:bodyPr>
          <a:lstStyle/>
          <a:p>
            <a:pPr algn="just"/>
            <a:endParaRPr lang="es-ES" sz="2800" dirty="0"/>
          </a:p>
        </p:txBody>
      </p:sp>
      <p:sp>
        <p:nvSpPr>
          <p:cNvPr id="6" name="5 Rectángulo"/>
          <p:cNvSpPr/>
          <p:nvPr/>
        </p:nvSpPr>
        <p:spPr>
          <a:xfrm>
            <a:off x="1646990" y="5290457"/>
            <a:ext cx="18494456" cy="1569660"/>
          </a:xfrm>
          <a:prstGeom prst="rect">
            <a:avLst/>
          </a:prstGeom>
        </p:spPr>
        <p:txBody>
          <a:bodyPr wrap="square">
            <a:spAutoFit/>
          </a:bodyPr>
          <a:lstStyle/>
          <a:p>
            <a:pPr algn="just"/>
            <a:r>
              <a:rPr lang="es-ES" sz="3200" b="1" dirty="0" smtClean="0">
                <a:solidFill>
                  <a:prstClr val="black"/>
                </a:solidFill>
                <a:latin typeface="Arial"/>
                <a:ea typeface="Arial"/>
                <a:cs typeface="Arial"/>
              </a:rPr>
              <a:t>IX </a:t>
            </a:r>
            <a:r>
              <a:rPr lang="es-ES" sz="3200" b="1" dirty="0">
                <a:solidFill>
                  <a:prstClr val="black"/>
                </a:solidFill>
                <a:latin typeface="Arial"/>
                <a:ea typeface="Arial"/>
                <a:cs typeface="Arial"/>
              </a:rPr>
              <a:t>Taller Internacional sobre la Formación Universitaria de Profesionales de la Educación</a:t>
            </a:r>
            <a:r>
              <a:rPr lang="es-ES" sz="3200" b="1" dirty="0" smtClean="0">
                <a:solidFill>
                  <a:prstClr val="black"/>
                </a:solidFill>
                <a:latin typeface="Arial"/>
                <a:ea typeface="Arial"/>
                <a:cs typeface="Arial"/>
              </a:rPr>
              <a:t>.</a:t>
            </a:r>
          </a:p>
          <a:p>
            <a:pPr algn="just"/>
            <a:r>
              <a:rPr lang="es-ES" sz="3200" b="1" dirty="0" smtClean="0">
                <a:solidFill>
                  <a:prstClr val="black"/>
                </a:solidFill>
                <a:latin typeface="Arial"/>
                <a:ea typeface="Arial"/>
                <a:cs typeface="Arial"/>
              </a:rPr>
              <a:t>LOS INTERESES PROFESIONALES PEDAGÓGICOS EN LOS ESTUDIANTES DE LA CARRERA LICENCIATURA EN EDUCACIÓN PREESCOLAR</a:t>
            </a:r>
            <a:endParaRPr lang="es-ES" sz="3200" dirty="0"/>
          </a:p>
        </p:txBody>
      </p:sp>
      <p:sp>
        <p:nvSpPr>
          <p:cNvPr id="7" name="6 Rectángulo"/>
          <p:cNvSpPr/>
          <p:nvPr/>
        </p:nvSpPr>
        <p:spPr>
          <a:xfrm>
            <a:off x="3526972" y="7603980"/>
            <a:ext cx="15713528" cy="1754326"/>
          </a:xfrm>
          <a:prstGeom prst="rect">
            <a:avLst/>
          </a:prstGeom>
        </p:spPr>
        <p:txBody>
          <a:bodyPr wrap="square">
            <a:spAutoFit/>
          </a:bodyPr>
          <a:lstStyle/>
          <a:p>
            <a:pPr algn="ctr"/>
            <a:r>
              <a:rPr lang="es-ES" dirty="0">
                <a:latin typeface="Arial" pitchFamily="34" charset="0"/>
                <a:cs typeface="Arial" pitchFamily="34" charset="0"/>
              </a:rPr>
              <a:t>AUTORAS: </a:t>
            </a:r>
            <a:r>
              <a:rPr lang="es-ES" dirty="0" err="1" smtClean="0">
                <a:latin typeface="Arial" pitchFamily="34" charset="0"/>
                <a:cs typeface="Arial" pitchFamily="34" charset="0"/>
              </a:rPr>
              <a:t>Dr.C</a:t>
            </a:r>
            <a:r>
              <a:rPr lang="es-ES" dirty="0">
                <a:latin typeface="Arial" pitchFamily="34" charset="0"/>
                <a:cs typeface="Arial" pitchFamily="34" charset="0"/>
              </a:rPr>
              <a:t>. </a:t>
            </a:r>
            <a:r>
              <a:rPr lang="es-ES" dirty="0" err="1" smtClean="0">
                <a:latin typeface="Arial" pitchFamily="34" charset="0"/>
                <a:cs typeface="Arial" pitchFamily="34" charset="0"/>
              </a:rPr>
              <a:t>Yudith</a:t>
            </a:r>
            <a:r>
              <a:rPr lang="es-ES" dirty="0" smtClean="0">
                <a:latin typeface="Arial" pitchFamily="34" charset="0"/>
                <a:cs typeface="Arial" pitchFamily="34" charset="0"/>
              </a:rPr>
              <a:t> del Cristo Sosa . Profesora Auxiliar. </a:t>
            </a:r>
            <a:r>
              <a:rPr lang="es-ES" dirty="0">
                <a:latin typeface="Arial" pitchFamily="34" charset="0"/>
                <a:cs typeface="Arial" pitchFamily="34" charset="0"/>
              </a:rPr>
              <a:t>Máster en Ciencias de la Educación. Doctora en Ciencias de la Educación. Universidad José Martí Pérez. Cuba. Facultad de Ciencias Pedagógicas. Email: </a:t>
            </a:r>
            <a:r>
              <a:rPr lang="es-ES" dirty="0" smtClean="0">
                <a:latin typeface="Arial" pitchFamily="34" charset="0"/>
                <a:cs typeface="Arial" pitchFamily="34" charset="0"/>
              </a:rPr>
              <a:t>ydelcristo@uniss.edu.cu</a:t>
            </a:r>
            <a:endParaRPr lang="es-ES" dirty="0">
              <a:latin typeface="Arial" pitchFamily="34" charset="0"/>
              <a:cs typeface="Arial" pitchFamily="34" charset="0"/>
            </a:endParaRPr>
          </a:p>
          <a:p>
            <a:pPr algn="ctr"/>
            <a:r>
              <a:rPr lang="es-ES" dirty="0" smtClean="0">
                <a:latin typeface="Arial" pitchFamily="34" charset="0"/>
                <a:cs typeface="Arial" pitchFamily="34" charset="0"/>
              </a:rPr>
              <a:t>    </a:t>
            </a:r>
            <a:r>
              <a:rPr lang="es-ES" dirty="0" err="1" smtClean="0">
                <a:latin typeface="Arial" pitchFamily="34" charset="0"/>
                <a:cs typeface="Arial" pitchFamily="34" charset="0"/>
              </a:rPr>
              <a:t>MSc</a:t>
            </a:r>
            <a:r>
              <a:rPr lang="es-ES" dirty="0" smtClean="0">
                <a:latin typeface="Arial" pitchFamily="34" charset="0"/>
                <a:cs typeface="Arial" pitchFamily="34" charset="0"/>
              </a:rPr>
              <a:t> </a:t>
            </a:r>
            <a:r>
              <a:rPr lang="es-ES" dirty="0" smtClean="0">
                <a:latin typeface="Arial" pitchFamily="34" charset="0"/>
                <a:cs typeface="Arial" pitchFamily="34" charset="0"/>
              </a:rPr>
              <a:t>Juana María </a:t>
            </a:r>
            <a:r>
              <a:rPr lang="es-ES" dirty="0" smtClean="0">
                <a:latin typeface="Arial" pitchFamily="34" charset="0"/>
                <a:cs typeface="Arial" pitchFamily="34" charset="0"/>
              </a:rPr>
              <a:t>Vázquez </a:t>
            </a:r>
            <a:r>
              <a:rPr lang="es-ES" dirty="0" err="1" smtClean="0">
                <a:latin typeface="Arial" pitchFamily="34" charset="0"/>
                <a:cs typeface="Arial" pitchFamily="34" charset="0"/>
              </a:rPr>
              <a:t>Vázquez</a:t>
            </a:r>
            <a:r>
              <a:rPr lang="es-ES" dirty="0" smtClean="0">
                <a:latin typeface="Arial" pitchFamily="34" charset="0"/>
                <a:cs typeface="Arial" pitchFamily="34" charset="0"/>
              </a:rPr>
              <a:t> </a:t>
            </a:r>
            <a:r>
              <a:rPr lang="es-ES" dirty="0" smtClean="0">
                <a:latin typeface="Arial" pitchFamily="34" charset="0"/>
                <a:cs typeface="Arial" pitchFamily="34" charset="0"/>
              </a:rPr>
              <a:t> </a:t>
            </a:r>
            <a:r>
              <a:rPr lang="es-ES" dirty="0">
                <a:latin typeface="Arial" pitchFamily="34" charset="0"/>
                <a:cs typeface="Arial" pitchFamily="34" charset="0"/>
              </a:rPr>
              <a:t>Profesora Auxiliar. Máster en Ciencias de la Educación. Universidad José Martí Pérez. Facultad de Ciencias Pedagógicas. Email: </a:t>
            </a:r>
            <a:r>
              <a:rPr lang="es-ES" dirty="0" err="1" smtClean="0">
                <a:latin typeface="Arial" pitchFamily="34" charset="0"/>
                <a:cs typeface="Arial" pitchFamily="34" charset="0"/>
              </a:rPr>
              <a:t>jvazquez</a:t>
            </a:r>
            <a:r>
              <a:rPr lang="es-ES" dirty="0" smtClean="0">
                <a:latin typeface="Arial" pitchFamily="34" charset="0"/>
                <a:cs typeface="Arial" pitchFamily="34" charset="0"/>
              </a:rPr>
              <a:t> @uniss.edu.cu</a:t>
            </a:r>
            <a:endParaRPr lang="es-ES" dirty="0">
              <a:latin typeface="Arial" pitchFamily="34" charset="0"/>
              <a:cs typeface="Arial" pitchFamily="34" charset="0"/>
            </a:endParaRPr>
          </a:p>
          <a:p>
            <a:pPr algn="ctr"/>
            <a:r>
              <a:rPr lang="es-ES" dirty="0">
                <a:latin typeface="Arial" pitchFamily="34" charset="0"/>
                <a:cs typeface="Arial" pitchFamily="34" charset="0"/>
              </a:rPr>
              <a:t> </a:t>
            </a:r>
            <a:r>
              <a:rPr lang="es-ES" dirty="0" err="1">
                <a:latin typeface="Arial" pitchFamily="34" charset="0"/>
                <a:cs typeface="Arial" pitchFamily="34" charset="0"/>
              </a:rPr>
              <a:t>MSc</a:t>
            </a:r>
            <a:r>
              <a:rPr lang="es-ES" dirty="0">
                <a:latin typeface="Arial" pitchFamily="34" charset="0"/>
                <a:cs typeface="Arial" pitchFamily="34" charset="0"/>
              </a:rPr>
              <a:t> </a:t>
            </a:r>
            <a:r>
              <a:rPr lang="es-ES" dirty="0" err="1" smtClean="0">
                <a:latin typeface="Arial" pitchFamily="34" charset="0"/>
                <a:cs typeface="Arial" pitchFamily="34" charset="0"/>
              </a:rPr>
              <a:t>Miriela</a:t>
            </a:r>
            <a:r>
              <a:rPr lang="es-ES" dirty="0" smtClean="0">
                <a:latin typeface="Arial" pitchFamily="34" charset="0"/>
                <a:cs typeface="Arial" pitchFamily="34" charset="0"/>
              </a:rPr>
              <a:t> </a:t>
            </a:r>
            <a:r>
              <a:rPr lang="es-ES" dirty="0" err="1" smtClean="0">
                <a:latin typeface="Arial" pitchFamily="34" charset="0"/>
                <a:cs typeface="Arial" pitchFamily="34" charset="0"/>
              </a:rPr>
              <a:t>Quintanal</a:t>
            </a:r>
            <a:r>
              <a:rPr lang="es-ES" dirty="0" smtClean="0">
                <a:latin typeface="Arial" pitchFamily="34" charset="0"/>
                <a:cs typeface="Arial" pitchFamily="34" charset="0"/>
              </a:rPr>
              <a:t> Valle . Profesora instructora</a:t>
            </a:r>
            <a:r>
              <a:rPr lang="es-ES" dirty="0">
                <a:latin typeface="Arial" pitchFamily="34" charset="0"/>
                <a:cs typeface="Arial" pitchFamily="34" charset="0"/>
              </a:rPr>
              <a:t>. Máster en Ciencias de la Pedagógicas. Universidad José Martí Pérez. Facultad de Ciencias Pedagógicas. Email: </a:t>
            </a:r>
            <a:r>
              <a:rPr lang="es-ES" dirty="0" err="1" smtClean="0">
                <a:latin typeface="Arial" pitchFamily="34" charset="0"/>
                <a:cs typeface="Arial" pitchFamily="34" charset="0"/>
              </a:rPr>
              <a:t>mquintanal</a:t>
            </a:r>
            <a:r>
              <a:rPr lang="es-ES" dirty="0" smtClean="0">
                <a:latin typeface="Arial" pitchFamily="34" charset="0"/>
                <a:cs typeface="Arial" pitchFamily="34" charset="0"/>
              </a:rPr>
              <a:t> @uniss.edu.cu</a:t>
            </a:r>
            <a:endParaRPr lang="es-ES" dirty="0">
              <a:latin typeface="Arial" pitchFamily="34" charset="0"/>
              <a:cs typeface="Arial" pitchFamily="34" charset="0"/>
            </a:endParaRPr>
          </a:p>
        </p:txBody>
      </p:sp>
      <p:sp>
        <p:nvSpPr>
          <p:cNvPr id="11" name="10 Rectángulo"/>
          <p:cNvSpPr/>
          <p:nvPr/>
        </p:nvSpPr>
        <p:spPr>
          <a:xfrm>
            <a:off x="1181100" y="13847165"/>
            <a:ext cx="18587358" cy="3065455"/>
          </a:xfrm>
          <a:prstGeom prst="rect">
            <a:avLst/>
          </a:prstGeom>
        </p:spPr>
        <p:txBody>
          <a:bodyPr wrap="square">
            <a:spAutoFit/>
          </a:bodyPr>
          <a:lstStyle/>
          <a:p>
            <a:pPr algn="just">
              <a:lnSpc>
                <a:spcPct val="115000"/>
              </a:lnSpc>
              <a:spcAft>
                <a:spcPts val="0"/>
              </a:spcAft>
            </a:pPr>
            <a:r>
              <a:rPr lang="es-ES" sz="2800" dirty="0">
                <a:latin typeface="Arial"/>
                <a:ea typeface="Times New Roman"/>
                <a:cs typeface="Times New Roman"/>
              </a:rPr>
              <a:t>El desarrollo de los intereses profesionales pedagógicos constituye una prioridad en el proceso de enseñanza aprendizaje de las estudiantes de la carrera Licenciatura en Educación Preescolar. En el presente trabajo se abordan referentes teóricos en torno a la temática y se ofrecen procedimientos metodológicos que pueden ser utilizados, por los docentes del colectivo pedagógico en cualquier tipo de clase; al mismo tiempo posibilita la plena satisfacción del estudiante en el ejercicio de la profesión. Este trabajo </a:t>
            </a:r>
            <a:r>
              <a:rPr lang="es-ES_tradnl" sz="2800" dirty="0">
                <a:latin typeface="Arial"/>
                <a:ea typeface="Times New Roman"/>
                <a:cs typeface="Times New Roman"/>
              </a:rPr>
              <a:t>forma parte de una investigación que contribuye a elevar la calidad en la formación del futuro educador de la primera infancia. </a:t>
            </a:r>
            <a:endParaRPr lang="es-ES" sz="2800" dirty="0">
              <a:ea typeface="Times New Roman"/>
              <a:cs typeface="Times New Roman"/>
            </a:endParaRPr>
          </a:p>
        </p:txBody>
      </p:sp>
      <p:sp>
        <p:nvSpPr>
          <p:cNvPr id="12" name="11 Rectángulo"/>
          <p:cNvSpPr/>
          <p:nvPr/>
        </p:nvSpPr>
        <p:spPr>
          <a:xfrm>
            <a:off x="1366155" y="18274694"/>
            <a:ext cx="18884146" cy="2003625"/>
          </a:xfrm>
          <a:prstGeom prst="rect">
            <a:avLst/>
          </a:prstGeom>
        </p:spPr>
        <p:txBody>
          <a:bodyPr wrap="square">
            <a:spAutoFit/>
          </a:bodyPr>
          <a:lstStyle/>
          <a:p>
            <a:pPr lvl="0" algn="just">
              <a:lnSpc>
                <a:spcPct val="115000"/>
              </a:lnSpc>
              <a:spcAft>
                <a:spcPts val="0"/>
              </a:spcAft>
            </a:pPr>
            <a:r>
              <a:rPr lang="es-ES" dirty="0">
                <a:latin typeface="Arial"/>
                <a:ea typeface="Times New Roman"/>
                <a:cs typeface="Times New Roman"/>
              </a:rPr>
              <a:t>La clase es la vía fundamental</a:t>
            </a:r>
            <a:r>
              <a:rPr lang="es-ES" b="1" dirty="0">
                <a:latin typeface="Arial"/>
                <a:ea typeface="Times New Roman"/>
                <a:cs typeface="Times New Roman"/>
              </a:rPr>
              <a:t> </a:t>
            </a:r>
            <a:r>
              <a:rPr lang="es-ES" dirty="0">
                <a:latin typeface="Arial"/>
                <a:ea typeface="Times New Roman"/>
                <a:cs typeface="Times New Roman"/>
              </a:rPr>
              <a:t>para el desarrollo de los intereses profesionales pedagógicos, pues propicia el proceso de asimilación de las bases de la profesión, en la que se consolidan necesidades y motivos desde el punto de vista social e individual; por tanto el enfoque profesional del proceso de enseñanza-aprendizaje en las carreras pedagógicas implica necesariamente la consideración de la orientación profesional como eje transversal del </a:t>
            </a:r>
            <a:r>
              <a:rPr lang="es-ES" dirty="0" err="1" smtClean="0">
                <a:latin typeface="Arial"/>
                <a:ea typeface="Times New Roman"/>
                <a:cs typeface="Times New Roman"/>
              </a:rPr>
              <a:t>curriculum</a:t>
            </a:r>
            <a:r>
              <a:rPr lang="es-ES" dirty="0" smtClean="0">
                <a:latin typeface="Arial"/>
                <a:ea typeface="Times New Roman"/>
                <a:cs typeface="Times New Roman"/>
              </a:rPr>
              <a:t>.</a:t>
            </a:r>
            <a:endParaRPr lang="es-ES" sz="1600" dirty="0" smtClean="0">
              <a:ea typeface="Times New Roman"/>
              <a:cs typeface="Times New Roman"/>
            </a:endParaRPr>
          </a:p>
          <a:p>
            <a:pPr lvl="0" algn="just">
              <a:lnSpc>
                <a:spcPct val="115000"/>
              </a:lnSpc>
              <a:spcAft>
                <a:spcPts val="0"/>
              </a:spcAft>
            </a:pPr>
            <a:r>
              <a:rPr lang="es-ES" dirty="0" smtClean="0">
                <a:latin typeface="Arial"/>
                <a:ea typeface="Times New Roman"/>
                <a:cs typeface="Times New Roman"/>
              </a:rPr>
              <a:t>Los </a:t>
            </a:r>
            <a:r>
              <a:rPr lang="es-ES" dirty="0">
                <a:latin typeface="Arial"/>
                <a:ea typeface="Times New Roman"/>
                <a:cs typeface="Times New Roman"/>
              </a:rPr>
              <a:t>intereses profesionales pedagógicos es una prioridad del trabajo metodológico de la carrera, disciplinas, años y reviste gran importancia para los docentes pues se apropian de procederes que contribuyen a desarrollar la motivación hacia la profesión pedagógica.</a:t>
            </a:r>
            <a:endParaRPr lang="es-ES" sz="1600" dirty="0">
              <a:ea typeface="Times New Roman"/>
              <a:cs typeface="Times New Roman"/>
            </a:endParaRPr>
          </a:p>
          <a:p>
            <a:pPr marL="228600" algn="just">
              <a:lnSpc>
                <a:spcPct val="115000"/>
              </a:lnSpc>
              <a:spcAft>
                <a:spcPts val="0"/>
              </a:spcAft>
              <a:tabLst>
                <a:tab pos="228600" algn="l"/>
              </a:tabLst>
            </a:pPr>
            <a:r>
              <a:rPr lang="es-ES" b="1" dirty="0">
                <a:latin typeface="Arial"/>
                <a:ea typeface="Times New Roman"/>
                <a:cs typeface="Times New Roman"/>
              </a:rPr>
              <a:t> </a:t>
            </a:r>
            <a:endParaRPr lang="es-ES" sz="1600" dirty="0">
              <a:ea typeface="Times New Roman"/>
              <a:cs typeface="Times New Roman"/>
            </a:endParaRPr>
          </a:p>
        </p:txBody>
      </p:sp>
      <p:sp>
        <p:nvSpPr>
          <p:cNvPr id="14" name="13 Rectángulo"/>
          <p:cNvSpPr/>
          <p:nvPr/>
        </p:nvSpPr>
        <p:spPr>
          <a:xfrm>
            <a:off x="1366156" y="21589438"/>
            <a:ext cx="18775290" cy="5950860"/>
          </a:xfrm>
          <a:prstGeom prst="rect">
            <a:avLst/>
          </a:prstGeom>
        </p:spPr>
        <p:txBody>
          <a:bodyPr wrap="square">
            <a:spAutoFit/>
          </a:bodyPr>
          <a:lstStyle/>
          <a:p>
            <a:pPr marL="342900" lvl="0" indent="-342900" algn="just">
              <a:lnSpc>
                <a:spcPct val="115000"/>
              </a:lnSpc>
              <a:spcAft>
                <a:spcPts val="0"/>
              </a:spcAft>
              <a:buFont typeface="+mj-lt"/>
              <a:buAutoNum type="arabicPeriod"/>
            </a:pPr>
            <a:r>
              <a:rPr lang="es-ES" dirty="0">
                <a:latin typeface="Arial"/>
                <a:ea typeface="Times New Roman"/>
                <a:cs typeface="Arial"/>
              </a:rPr>
              <a:t>Alarcón, R. (2015). </a:t>
            </a:r>
            <a:r>
              <a:rPr lang="es-ES" i="1" dirty="0">
                <a:latin typeface="Arial"/>
                <a:ea typeface="Times New Roman"/>
                <a:cs typeface="Arial"/>
              </a:rPr>
              <a:t>Las Ciencias de la Educación en una Universidad integrada e innovadora.</a:t>
            </a:r>
            <a:r>
              <a:rPr lang="es-ES" dirty="0">
                <a:latin typeface="Arial"/>
                <a:ea typeface="Times New Roman"/>
                <a:cs typeface="Arial"/>
              </a:rPr>
              <a:t> Conferencia en Congreso Internacional Pedagogía 2015.La Habana, Cuba.</a:t>
            </a:r>
            <a:endParaRPr lang="es-ES" sz="1600" dirty="0">
              <a:latin typeface="Arial"/>
              <a:ea typeface="Times New Roman"/>
              <a:cs typeface="Arial"/>
            </a:endParaRP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(2011). </a:t>
            </a:r>
            <a:r>
              <a:rPr lang="es-ES" i="1" dirty="0">
                <a:solidFill>
                  <a:srgbClr val="000000"/>
                </a:solidFill>
                <a:latin typeface="Arial"/>
                <a:ea typeface="Times New Roman"/>
                <a:cs typeface="Arial"/>
              </a:rPr>
              <a:t>El desarrollo de intereses profesionales pedagógicos, un acercamiento a la teoría. </a:t>
            </a:r>
            <a:r>
              <a:rPr lang="es-ES" dirty="0">
                <a:solidFill>
                  <a:srgbClr val="000000"/>
                </a:solidFill>
                <a:latin typeface="Arial"/>
                <a:ea typeface="Times New Roman"/>
                <a:cs typeface="Arial"/>
              </a:rPr>
              <a:t>En CD Memorias del VII Congreso Provincial Didáctica de las Ciencias, en formato digital. ISBN 978-959-18-0815-8. Disponible en CDIP. Pinar del Río: Universidad de Ciencias Pedagógicas “Rafael María de </a:t>
            </a:r>
            <a:r>
              <a:rPr lang="es-ES" dirty="0" err="1">
                <a:solidFill>
                  <a:srgbClr val="000000"/>
                </a:solidFill>
                <a:latin typeface="Arial"/>
                <a:ea typeface="Times New Roman"/>
                <a:cs typeface="Arial"/>
              </a:rPr>
              <a:t>Mendive</a:t>
            </a:r>
            <a:r>
              <a:rPr lang="es-ES" dirty="0">
                <a:solidFill>
                  <a:srgbClr val="000000"/>
                </a:solidFill>
                <a:latin typeface="Arial"/>
                <a:ea typeface="Times New Roman"/>
                <a:cs typeface="Arial"/>
              </a:rPr>
              <a:t>”.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(2012). </a:t>
            </a:r>
            <a:r>
              <a:rPr lang="es-ES" i="1" dirty="0">
                <a:solidFill>
                  <a:srgbClr val="000000"/>
                </a:solidFill>
                <a:latin typeface="Arial"/>
                <a:ea typeface="Times New Roman"/>
                <a:cs typeface="Arial"/>
              </a:rPr>
              <a:t>Estrategia educativa dirigida a potenciar los intereses profesionales pedagógicos, en estudiantes de la Universidad de Ciencias Pedagógicas “Rafael María de </a:t>
            </a:r>
            <a:r>
              <a:rPr lang="es-ES" i="1" dirty="0" err="1">
                <a:solidFill>
                  <a:srgbClr val="000000"/>
                </a:solidFill>
                <a:latin typeface="Arial"/>
                <a:ea typeface="Times New Roman"/>
                <a:cs typeface="Arial"/>
              </a:rPr>
              <a:t>Mendive</a:t>
            </a:r>
            <a:r>
              <a:rPr lang="es-ES" i="1" dirty="0">
                <a:solidFill>
                  <a:srgbClr val="000000"/>
                </a:solidFill>
                <a:latin typeface="Arial"/>
                <a:ea typeface="Times New Roman"/>
                <a:cs typeface="Arial"/>
              </a:rPr>
              <a:t>”. </a:t>
            </a:r>
            <a:r>
              <a:rPr lang="es-ES" dirty="0">
                <a:solidFill>
                  <a:srgbClr val="000000"/>
                </a:solidFill>
                <a:latin typeface="Arial"/>
                <a:ea typeface="Times New Roman"/>
                <a:cs typeface="Arial"/>
              </a:rPr>
              <a:t>Tesis de Maestría en Educación. Pinar del Río: Universidad de Ciencias Pedagógicas “Rafael María de </a:t>
            </a:r>
            <a:r>
              <a:rPr lang="es-ES" dirty="0" err="1">
                <a:solidFill>
                  <a:srgbClr val="000000"/>
                </a:solidFill>
                <a:latin typeface="Arial"/>
                <a:ea typeface="Times New Roman"/>
                <a:cs typeface="Arial"/>
              </a:rPr>
              <a:t>Mendive</a:t>
            </a:r>
            <a:r>
              <a:rPr lang="es-ES" dirty="0">
                <a:solidFill>
                  <a:srgbClr val="000000"/>
                </a:solidFill>
                <a:latin typeface="Arial"/>
                <a:ea typeface="Times New Roman"/>
                <a:cs typeface="Arial"/>
              </a:rPr>
              <a:t>”.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(2014a). </a:t>
            </a:r>
            <a:r>
              <a:rPr lang="es-ES" i="1" dirty="0">
                <a:solidFill>
                  <a:srgbClr val="000000"/>
                </a:solidFill>
                <a:latin typeface="Arial"/>
                <a:ea typeface="Times New Roman"/>
                <a:cs typeface="Arial"/>
              </a:rPr>
              <a:t>La potenciación de los intereses profesionales pedagógicos en la Educación Superior</a:t>
            </a:r>
            <a:r>
              <a:rPr lang="es-ES" dirty="0">
                <a:solidFill>
                  <a:srgbClr val="000000"/>
                </a:solidFill>
                <a:latin typeface="Arial"/>
                <a:ea typeface="Times New Roman"/>
                <a:cs typeface="Arial"/>
              </a:rPr>
              <a:t>. En CD Memorias del 9no Taller Internacional “Maestro ante los retos del siglo XXI”. Sello Editor Educación Cubana. ISBN: 978 – 959 – 18 – 1028 – 1.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(2014b). </a:t>
            </a:r>
            <a:r>
              <a:rPr lang="es-ES" i="1" dirty="0">
                <a:solidFill>
                  <a:srgbClr val="000000"/>
                </a:solidFill>
                <a:latin typeface="Arial"/>
                <a:ea typeface="Times New Roman"/>
                <a:cs typeface="Arial"/>
              </a:rPr>
              <a:t>Los intereses profesionales pedagógicos. Un acercamiento a la teoría. </a:t>
            </a:r>
            <a:r>
              <a:rPr lang="es-ES" dirty="0">
                <a:solidFill>
                  <a:srgbClr val="000000"/>
                </a:solidFill>
                <a:latin typeface="Arial"/>
                <a:ea typeface="Times New Roman"/>
                <a:cs typeface="Arial"/>
              </a:rPr>
              <a:t>En Revista Científico Pedagógica </a:t>
            </a:r>
            <a:r>
              <a:rPr lang="es-ES" dirty="0" err="1">
                <a:solidFill>
                  <a:srgbClr val="000000"/>
                </a:solidFill>
                <a:latin typeface="Arial"/>
                <a:ea typeface="Times New Roman"/>
                <a:cs typeface="Arial"/>
              </a:rPr>
              <a:t>Mendive</a:t>
            </a:r>
            <a:r>
              <a:rPr lang="es-ES" dirty="0">
                <a:solidFill>
                  <a:srgbClr val="000000"/>
                </a:solidFill>
                <a:latin typeface="Arial"/>
                <a:ea typeface="Times New Roman"/>
                <a:cs typeface="Arial"/>
              </a:rPr>
              <a:t>. No 47, año 12, abril – junio 2014, ISSN: 1815 – 7696.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(2014c). </a:t>
            </a:r>
            <a:r>
              <a:rPr lang="es-ES" i="1" dirty="0">
                <a:solidFill>
                  <a:srgbClr val="000000"/>
                </a:solidFill>
                <a:latin typeface="Arial"/>
                <a:ea typeface="Times New Roman"/>
                <a:cs typeface="Arial"/>
              </a:rPr>
              <a:t>Una mirada a los intereses profesionales pedagógicos desde la orientación profesional en la Educación Superior</a:t>
            </a:r>
            <a:r>
              <a:rPr lang="es-ES" dirty="0">
                <a:solidFill>
                  <a:srgbClr val="000000"/>
                </a:solidFill>
                <a:latin typeface="Arial"/>
                <a:ea typeface="Times New Roman"/>
                <a:cs typeface="Arial"/>
              </a:rPr>
              <a:t>. En Revista IPLAC. RNPS. 2140/ISSN 1990 – 6850. Correspondiente al No. Julio – agosto del 2014, sección: Pensamiento educativo.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(2015). </a:t>
            </a:r>
            <a:r>
              <a:rPr lang="es-ES" i="1" dirty="0">
                <a:solidFill>
                  <a:srgbClr val="000000"/>
                </a:solidFill>
                <a:latin typeface="Arial"/>
                <a:ea typeface="Times New Roman"/>
                <a:cs typeface="Arial"/>
              </a:rPr>
              <a:t>La orientación profesional pedagógica durante el estudio y habilitación hacia la profesión en las universidades</a:t>
            </a:r>
            <a:r>
              <a:rPr lang="es-ES" dirty="0">
                <a:solidFill>
                  <a:srgbClr val="000000"/>
                </a:solidFill>
                <a:latin typeface="Arial"/>
                <a:ea typeface="Times New Roman"/>
                <a:cs typeface="Arial"/>
              </a:rPr>
              <a:t>. CD Memorias del Evento Territorial Universidad 2016. Universidad de Pinar del Río “Hermanos </a:t>
            </a:r>
            <a:r>
              <a:rPr lang="es-ES" dirty="0" err="1">
                <a:solidFill>
                  <a:srgbClr val="000000"/>
                </a:solidFill>
                <a:latin typeface="Arial"/>
                <a:ea typeface="Times New Roman"/>
                <a:cs typeface="Arial"/>
              </a:rPr>
              <a:t>Saíz</a:t>
            </a:r>
            <a:r>
              <a:rPr lang="es-ES" dirty="0">
                <a:solidFill>
                  <a:srgbClr val="000000"/>
                </a:solidFill>
                <a:latin typeface="Arial"/>
                <a:ea typeface="Times New Roman"/>
                <a:cs typeface="Arial"/>
              </a:rPr>
              <a:t> Montes de Oca”. ISBN: 978 – 959 – 1614 – 34 – 6. </a:t>
            </a:r>
          </a:p>
          <a:p>
            <a:pPr marL="342900" lvl="0" indent="-342900" algn="just">
              <a:spcAft>
                <a:spcPts val="0"/>
              </a:spcAft>
              <a:buFont typeface="+mj-lt"/>
              <a:buAutoNum type="arabicPeriod"/>
            </a:pPr>
            <a:r>
              <a:rPr lang="es-ES" dirty="0">
                <a:solidFill>
                  <a:srgbClr val="000000"/>
                </a:solidFill>
                <a:latin typeface="Arial"/>
                <a:ea typeface="Times New Roman"/>
                <a:cs typeface="Arial"/>
              </a:rPr>
              <a:t>Barrera, I., Reyes, A. C. y Cueto, R. (2016). </a:t>
            </a:r>
            <a:r>
              <a:rPr lang="es-ES" i="1" dirty="0">
                <a:solidFill>
                  <a:srgbClr val="000000"/>
                </a:solidFill>
                <a:latin typeface="Arial"/>
                <a:ea typeface="Times New Roman"/>
                <a:cs typeface="Arial"/>
              </a:rPr>
              <a:t>La orientación profesional pedagógica con enfoque grupal, en la Educación Superior Pedagógica. </a:t>
            </a:r>
            <a:r>
              <a:rPr lang="es-ES" dirty="0">
                <a:solidFill>
                  <a:srgbClr val="000000"/>
                </a:solidFill>
                <a:latin typeface="Arial"/>
                <a:ea typeface="Times New Roman"/>
                <a:cs typeface="Arial"/>
              </a:rPr>
              <a:t>En Revista Científico – metodológica “Varona”, Correspondiente al No. 62/2016 (enero - junio). ISSN: 0864 – 196X. Universidad de Ciencias Pedagógicas “Enrique José Varona”. Ciudad de La Habana. Cuba </a:t>
            </a:r>
            <a:endParaRPr lang="es-ES" dirty="0" smtClean="0">
              <a:solidFill>
                <a:srgbClr val="000000"/>
              </a:solidFill>
              <a:latin typeface="Arial"/>
              <a:ea typeface="Times New Roman"/>
              <a:cs typeface="Arial"/>
            </a:endParaRPr>
          </a:p>
          <a:p>
            <a:pPr marL="342900" lvl="0" indent="-342900" algn="just">
              <a:spcAft>
                <a:spcPts val="0"/>
              </a:spcAft>
              <a:buFont typeface="+mj-lt"/>
              <a:buAutoNum type="arabicPeriod"/>
            </a:pPr>
            <a:r>
              <a:rPr lang="es-ES" dirty="0">
                <a:solidFill>
                  <a:srgbClr val="000000"/>
                </a:solidFill>
                <a:latin typeface="Arial"/>
                <a:ea typeface="Times New Roman"/>
                <a:cs typeface="Arial"/>
              </a:rPr>
              <a:t>González, V. (2011) Perspectivas teóricas de la orientación profesional: una visión crítica desde el Enfoque Histórico – Cultural del desarrollo Humano. En: </a:t>
            </a:r>
            <a:r>
              <a:rPr lang="es-ES" i="1" dirty="0">
                <a:solidFill>
                  <a:srgbClr val="000000"/>
                </a:solidFill>
                <a:latin typeface="Arial"/>
                <a:ea typeface="Times New Roman"/>
                <a:cs typeface="Arial"/>
              </a:rPr>
              <a:t>Orientación Educativa, Parte I </a:t>
            </a:r>
            <a:r>
              <a:rPr lang="es-ES" dirty="0">
                <a:solidFill>
                  <a:srgbClr val="000000"/>
                </a:solidFill>
                <a:latin typeface="Arial"/>
                <a:ea typeface="Times New Roman"/>
                <a:cs typeface="Arial"/>
              </a:rPr>
              <a:t>(pp. 101 – 122). Ciudad de La Habana: Pueblo y Educación.</a:t>
            </a:r>
          </a:p>
          <a:p>
            <a:pPr marL="342900" lvl="0" indent="-342900" algn="just">
              <a:spcAft>
                <a:spcPts val="0"/>
              </a:spcAft>
              <a:buFont typeface="+mj-lt"/>
              <a:buAutoNum type="arabicPeriod"/>
            </a:pPr>
            <a:r>
              <a:rPr lang="es-ES" dirty="0">
                <a:solidFill>
                  <a:srgbClr val="000000"/>
                </a:solidFill>
                <a:latin typeface="Arial"/>
                <a:ea typeface="Times New Roman"/>
                <a:cs typeface="Arial"/>
              </a:rPr>
              <a:t>González, V. (s/f). </a:t>
            </a:r>
            <a:r>
              <a:rPr lang="es-ES" i="1" dirty="0">
                <a:solidFill>
                  <a:srgbClr val="000000"/>
                </a:solidFill>
                <a:latin typeface="Arial"/>
                <a:ea typeface="Times New Roman"/>
                <a:cs typeface="Arial"/>
              </a:rPr>
              <a:t>La orientación profesional en la educación superior. Reflexiones y experiencias desde el enfoque histórico – cultural del desarrollo humano. </a:t>
            </a:r>
            <a:r>
              <a:rPr lang="es-ES" dirty="0">
                <a:solidFill>
                  <a:srgbClr val="000000"/>
                </a:solidFill>
                <a:latin typeface="Arial"/>
                <a:ea typeface="Times New Roman"/>
                <a:cs typeface="Arial"/>
              </a:rPr>
              <a:t>Consultado en enero de 2015. Disponible en: http://acupsi.org/articulo/30/la-orientacin-profesional-en-la-educacin-superior-reflexiones-y-experiencias-desde-el-enfoque-histrico-cultural-del-desarrollo-humano.html </a:t>
            </a:r>
          </a:p>
          <a:p>
            <a:pPr marL="342900" lvl="0" indent="-342900" algn="just">
              <a:spcAft>
                <a:spcPts val="0"/>
              </a:spcAft>
              <a:buFont typeface="+mj-lt"/>
              <a:buAutoNum type="arabicPeriod"/>
            </a:pPr>
            <a:endParaRPr lang="es-ES" dirty="0">
              <a:solidFill>
                <a:srgbClr val="000000"/>
              </a:solidFill>
              <a:effectLst/>
              <a:latin typeface="Arial"/>
              <a:ea typeface="Times New Roman"/>
              <a:cs typeface="Arial"/>
            </a:endParaRP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TotalTime>
  <Words>390</Words>
  <Application>Microsoft Office PowerPoint</Application>
  <PresentationFormat>Personalizado</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MAIDELYS RODRiGUEZ ALVAREZ</cp:lastModifiedBy>
  <cp:revision>20</cp:revision>
  <dcterms:created xsi:type="dcterms:W3CDTF">2021-12-21T16:45:31Z</dcterms:created>
  <dcterms:modified xsi:type="dcterms:W3CDTF">2022-01-21T19:49:27Z</dcterms:modified>
</cp:coreProperties>
</file>