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8" r:id="rId4"/>
    <p:sldId id="260" r:id="rId5"/>
    <p:sldId id="265" r:id="rId6"/>
    <p:sldId id="261" r:id="rId7"/>
    <p:sldId id="266" r:id="rId8"/>
    <p:sldId id="262" r:id="rId9"/>
    <p:sldId id="267" r:id="rId1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4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1D74672A-6004-4595-81E4-A026685461BC}" type="datetimeFigureOut">
              <a:rPr lang="es-ES" smtClean="0"/>
              <a:t>21/01/2022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193778E-A6A8-46AE-92D7-05801CFDF19E}" type="slidenum">
              <a:rPr lang="es-ES" smtClean="0"/>
              <a:t>‹Nº›</a:t>
            </a:fld>
            <a:endParaRPr lang="es-ES"/>
          </a:p>
        </p:txBody>
      </p:sp>
    </p:spTree>
    <p:extLst>
      <p:ext uri="{BB962C8B-B14F-4D97-AF65-F5344CB8AC3E}">
        <p14:creationId xmlns:p14="http://schemas.microsoft.com/office/powerpoint/2010/main" val="3555106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D74672A-6004-4595-81E4-A026685461BC}" type="datetimeFigureOut">
              <a:rPr lang="es-ES" smtClean="0"/>
              <a:t>21/01/2022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193778E-A6A8-46AE-92D7-05801CFDF19E}" type="slidenum">
              <a:rPr lang="es-ES" smtClean="0"/>
              <a:t>‹Nº›</a:t>
            </a:fld>
            <a:endParaRPr lang="es-ES"/>
          </a:p>
        </p:txBody>
      </p:sp>
    </p:spTree>
    <p:extLst>
      <p:ext uri="{BB962C8B-B14F-4D97-AF65-F5344CB8AC3E}">
        <p14:creationId xmlns:p14="http://schemas.microsoft.com/office/powerpoint/2010/main" val="3778781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D74672A-6004-4595-81E4-A026685461BC}" type="datetimeFigureOut">
              <a:rPr lang="es-ES" smtClean="0"/>
              <a:t>21/01/2022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193778E-A6A8-46AE-92D7-05801CFDF19E}" type="slidenum">
              <a:rPr lang="es-ES" smtClean="0"/>
              <a:t>‹Nº›</a:t>
            </a:fld>
            <a:endParaRPr lang="es-ES"/>
          </a:p>
        </p:txBody>
      </p:sp>
    </p:spTree>
    <p:extLst>
      <p:ext uri="{BB962C8B-B14F-4D97-AF65-F5344CB8AC3E}">
        <p14:creationId xmlns:p14="http://schemas.microsoft.com/office/powerpoint/2010/main" val="2930031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D74672A-6004-4595-81E4-A026685461BC}" type="datetimeFigureOut">
              <a:rPr lang="es-ES" smtClean="0"/>
              <a:t>21/01/2022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193778E-A6A8-46AE-92D7-05801CFDF19E}" type="slidenum">
              <a:rPr lang="es-ES" smtClean="0"/>
              <a:t>‹Nº›</a:t>
            </a:fld>
            <a:endParaRPr lang="es-ES"/>
          </a:p>
        </p:txBody>
      </p:sp>
    </p:spTree>
    <p:extLst>
      <p:ext uri="{BB962C8B-B14F-4D97-AF65-F5344CB8AC3E}">
        <p14:creationId xmlns:p14="http://schemas.microsoft.com/office/powerpoint/2010/main" val="259830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D74672A-6004-4595-81E4-A026685461BC}" type="datetimeFigureOut">
              <a:rPr lang="es-ES" smtClean="0"/>
              <a:t>21/01/2022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193778E-A6A8-46AE-92D7-05801CFDF19E}" type="slidenum">
              <a:rPr lang="es-ES" smtClean="0"/>
              <a:t>‹Nº›</a:t>
            </a:fld>
            <a:endParaRPr lang="es-ES"/>
          </a:p>
        </p:txBody>
      </p:sp>
    </p:spTree>
    <p:extLst>
      <p:ext uri="{BB962C8B-B14F-4D97-AF65-F5344CB8AC3E}">
        <p14:creationId xmlns:p14="http://schemas.microsoft.com/office/powerpoint/2010/main" val="2507549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1D74672A-6004-4595-81E4-A026685461BC}" type="datetimeFigureOut">
              <a:rPr lang="es-ES" smtClean="0"/>
              <a:t>21/01/2022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193778E-A6A8-46AE-92D7-05801CFDF19E}" type="slidenum">
              <a:rPr lang="es-ES" smtClean="0"/>
              <a:t>‹Nº›</a:t>
            </a:fld>
            <a:endParaRPr lang="es-ES"/>
          </a:p>
        </p:txBody>
      </p:sp>
    </p:spTree>
    <p:extLst>
      <p:ext uri="{BB962C8B-B14F-4D97-AF65-F5344CB8AC3E}">
        <p14:creationId xmlns:p14="http://schemas.microsoft.com/office/powerpoint/2010/main" val="688805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1D74672A-6004-4595-81E4-A026685461BC}" type="datetimeFigureOut">
              <a:rPr lang="es-ES" smtClean="0"/>
              <a:t>21/01/2022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193778E-A6A8-46AE-92D7-05801CFDF19E}" type="slidenum">
              <a:rPr lang="es-ES" smtClean="0"/>
              <a:t>‹Nº›</a:t>
            </a:fld>
            <a:endParaRPr lang="es-ES"/>
          </a:p>
        </p:txBody>
      </p:sp>
    </p:spTree>
    <p:extLst>
      <p:ext uri="{BB962C8B-B14F-4D97-AF65-F5344CB8AC3E}">
        <p14:creationId xmlns:p14="http://schemas.microsoft.com/office/powerpoint/2010/main" val="3453912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1D74672A-6004-4595-81E4-A026685461BC}" type="datetimeFigureOut">
              <a:rPr lang="es-ES" smtClean="0"/>
              <a:t>21/01/2022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193778E-A6A8-46AE-92D7-05801CFDF19E}" type="slidenum">
              <a:rPr lang="es-ES" smtClean="0"/>
              <a:t>‹Nº›</a:t>
            </a:fld>
            <a:endParaRPr lang="es-ES"/>
          </a:p>
        </p:txBody>
      </p:sp>
    </p:spTree>
    <p:extLst>
      <p:ext uri="{BB962C8B-B14F-4D97-AF65-F5344CB8AC3E}">
        <p14:creationId xmlns:p14="http://schemas.microsoft.com/office/powerpoint/2010/main" val="2152755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D74672A-6004-4595-81E4-A026685461BC}" type="datetimeFigureOut">
              <a:rPr lang="es-ES" smtClean="0"/>
              <a:t>21/01/2022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193778E-A6A8-46AE-92D7-05801CFDF19E}" type="slidenum">
              <a:rPr lang="es-ES" smtClean="0"/>
              <a:t>‹Nº›</a:t>
            </a:fld>
            <a:endParaRPr lang="es-ES"/>
          </a:p>
        </p:txBody>
      </p:sp>
    </p:spTree>
    <p:extLst>
      <p:ext uri="{BB962C8B-B14F-4D97-AF65-F5344CB8AC3E}">
        <p14:creationId xmlns:p14="http://schemas.microsoft.com/office/powerpoint/2010/main" val="39258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D74672A-6004-4595-81E4-A026685461BC}" type="datetimeFigureOut">
              <a:rPr lang="es-ES" smtClean="0"/>
              <a:t>21/01/2022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193778E-A6A8-46AE-92D7-05801CFDF19E}" type="slidenum">
              <a:rPr lang="es-ES" smtClean="0"/>
              <a:t>‹Nº›</a:t>
            </a:fld>
            <a:endParaRPr lang="es-ES"/>
          </a:p>
        </p:txBody>
      </p:sp>
    </p:spTree>
    <p:extLst>
      <p:ext uri="{BB962C8B-B14F-4D97-AF65-F5344CB8AC3E}">
        <p14:creationId xmlns:p14="http://schemas.microsoft.com/office/powerpoint/2010/main" val="2489944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D74672A-6004-4595-81E4-A026685461BC}" type="datetimeFigureOut">
              <a:rPr lang="es-ES" smtClean="0"/>
              <a:t>21/01/2022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193778E-A6A8-46AE-92D7-05801CFDF19E}" type="slidenum">
              <a:rPr lang="es-ES" smtClean="0"/>
              <a:t>‹Nº›</a:t>
            </a:fld>
            <a:endParaRPr lang="es-ES"/>
          </a:p>
        </p:txBody>
      </p:sp>
    </p:spTree>
    <p:extLst>
      <p:ext uri="{BB962C8B-B14F-4D97-AF65-F5344CB8AC3E}">
        <p14:creationId xmlns:p14="http://schemas.microsoft.com/office/powerpoint/2010/main" val="3186010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4672A-6004-4595-81E4-A026685461BC}" type="datetimeFigureOut">
              <a:rPr lang="es-ES" smtClean="0"/>
              <a:t>21/01/2022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93778E-A6A8-46AE-92D7-05801CFDF19E}" type="slidenum">
              <a:rPr lang="es-ES" smtClean="0"/>
              <a:t>‹Nº›</a:t>
            </a:fld>
            <a:endParaRPr lang="es-ES"/>
          </a:p>
        </p:txBody>
      </p:sp>
    </p:spTree>
    <p:extLst>
      <p:ext uri="{BB962C8B-B14F-4D97-AF65-F5344CB8AC3E}">
        <p14:creationId xmlns:p14="http://schemas.microsoft.com/office/powerpoint/2010/main" val="1546752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525780"/>
            <a:ext cx="7772400" cy="3191251"/>
          </a:xfrm>
        </p:spPr>
        <p:txBody>
          <a:bodyPr>
            <a:normAutofit fontScale="90000"/>
          </a:bodyPr>
          <a:lstStyle/>
          <a:p>
            <a:br>
              <a:rPr lang="es-ES" dirty="0"/>
            </a:br>
            <a:br>
              <a:rPr lang="es-ES" dirty="0"/>
            </a:br>
            <a:r>
              <a:rPr lang="es-ES" dirty="0"/>
              <a:t>IX TALLER INTERNACIONAL </a:t>
            </a:r>
            <a:br>
              <a:rPr lang="es-ES" dirty="0"/>
            </a:br>
            <a:r>
              <a:rPr lang="es-ES" dirty="0"/>
              <a:t>“LA VIRTUALIZACIÓN EN LA EDUCACIÓN SUPERIOR”. </a:t>
            </a:r>
          </a:p>
        </p:txBody>
      </p:sp>
      <p:sp>
        <p:nvSpPr>
          <p:cNvPr id="3" name="2 Subtítulo"/>
          <p:cNvSpPr>
            <a:spLocks noGrp="1"/>
          </p:cNvSpPr>
          <p:nvPr>
            <p:ph type="subTitle" idx="1"/>
          </p:nvPr>
        </p:nvSpPr>
        <p:spPr>
          <a:xfrm>
            <a:off x="1115616" y="4725144"/>
            <a:ext cx="7632848" cy="1752600"/>
          </a:xfrm>
        </p:spPr>
        <p:txBody>
          <a:bodyPr>
            <a:normAutofit/>
          </a:bodyPr>
          <a:lstStyle/>
          <a:p>
            <a:r>
              <a:rPr lang="es-ES" sz="2000" b="1" dirty="0">
                <a:solidFill>
                  <a:schemeClr val="tx1"/>
                </a:solidFill>
              </a:rPr>
              <a:t>Autores: </a:t>
            </a:r>
          </a:p>
          <a:p>
            <a:r>
              <a:rPr lang="es-ES" sz="2000" b="1" dirty="0">
                <a:solidFill>
                  <a:schemeClr val="tx1"/>
                </a:solidFill>
              </a:rPr>
              <a:t>Iris Virginia Rodríguez Díaz. Universidad de Artemisa, Cuba</a:t>
            </a:r>
          </a:p>
          <a:p>
            <a:r>
              <a:rPr lang="es-ES" sz="2000" b="1" dirty="0">
                <a:solidFill>
                  <a:schemeClr val="tx1"/>
                </a:solidFill>
              </a:rPr>
              <a:t>Dionisia Caridad Rodríguez Navarro, Universidad de Artemisa, Cuba</a:t>
            </a:r>
          </a:p>
          <a:p>
            <a:r>
              <a:rPr lang="es-ES" sz="2000" b="1" dirty="0">
                <a:solidFill>
                  <a:schemeClr val="tx1"/>
                </a:solidFill>
              </a:rPr>
              <a:t>Luis Enrique Rosado Núñez, Universidad de Artemisa, Cuba</a:t>
            </a:r>
          </a:p>
          <a:p>
            <a:endParaRPr lang="es-ES" sz="2000" b="1" dirty="0">
              <a:solidFill>
                <a:schemeClr val="tx1"/>
              </a:solidFill>
            </a:endParaRPr>
          </a:p>
        </p:txBody>
      </p:sp>
      <p:sp>
        <p:nvSpPr>
          <p:cNvPr id="4" name="Rectángulo 3">
            <a:extLst>
              <a:ext uri="{FF2B5EF4-FFF2-40B4-BE49-F238E27FC236}">
                <a16:creationId xmlns:a16="http://schemas.microsoft.com/office/drawing/2014/main" id="{A386B9FA-831C-40A2-9895-771AE849EC01}"/>
              </a:ext>
            </a:extLst>
          </p:cNvPr>
          <p:cNvSpPr/>
          <p:nvPr/>
        </p:nvSpPr>
        <p:spPr>
          <a:xfrm>
            <a:off x="971600" y="3827312"/>
            <a:ext cx="7772400" cy="830997"/>
          </a:xfrm>
          <a:prstGeom prst="rect">
            <a:avLst/>
          </a:prstGeom>
        </p:spPr>
        <p:txBody>
          <a:bodyPr wrap="square">
            <a:spAutoFit/>
          </a:bodyPr>
          <a:lstStyle/>
          <a:p>
            <a:pPr algn="ctr"/>
            <a:r>
              <a:rPr lang="es-ES" sz="2400" b="1" dirty="0"/>
              <a:t>Las Tecnologías de la Información, la Educación Superior y el enfrentamiento a la Covid 19”. </a:t>
            </a:r>
          </a:p>
        </p:txBody>
      </p:sp>
      <p:pic>
        <p:nvPicPr>
          <p:cNvPr id="5" name="Imagen 4">
            <a:extLst>
              <a:ext uri="{FF2B5EF4-FFF2-40B4-BE49-F238E27FC236}">
                <a16:creationId xmlns:a16="http://schemas.microsoft.com/office/drawing/2014/main" id="{9E921A95-221A-481E-B9A8-F553CA2476CD}"/>
              </a:ext>
            </a:extLst>
          </p:cNvPr>
          <p:cNvPicPr>
            <a:picLocks noChangeAspect="1"/>
          </p:cNvPicPr>
          <p:nvPr/>
        </p:nvPicPr>
        <p:blipFill>
          <a:blip r:embed="rId4"/>
          <a:stretch>
            <a:fillRect/>
          </a:stretch>
        </p:blipFill>
        <p:spPr>
          <a:xfrm>
            <a:off x="72762" y="0"/>
            <a:ext cx="8998476" cy="1694835"/>
          </a:xfrm>
          <a:prstGeom prst="rect">
            <a:avLst/>
          </a:prstGeom>
        </p:spPr>
      </p:pic>
      <p:pic>
        <p:nvPicPr>
          <p:cNvPr id="7" name="Audio 6">
            <a:hlinkClick r:id="" action="ppaction://media"/>
            <a:extLst>
              <a:ext uri="{FF2B5EF4-FFF2-40B4-BE49-F238E27FC236}">
                <a16:creationId xmlns:a16="http://schemas.microsoft.com/office/drawing/2014/main" id="{89CC2ED7-6188-4525-BCF1-EFE6120AED3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549439505"/>
      </p:ext>
    </p:extLst>
  </p:cSld>
  <p:clrMapOvr>
    <a:masterClrMapping/>
  </p:clrMapOvr>
  <mc:AlternateContent xmlns:mc="http://schemas.openxmlformats.org/markup-compatibility/2006">
    <mc:Choice xmlns:p14="http://schemas.microsoft.com/office/powerpoint/2010/main" Requires="p14">
      <p:transition spd="slow" p14:dur="2000" advTm="37982"/>
    </mc:Choice>
    <mc:Fallback>
      <p:transition spd="slow" advTm="379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D18CCA-92FE-4438-A3FA-2BAA1C7EB401}"/>
              </a:ext>
            </a:extLst>
          </p:cNvPr>
          <p:cNvSpPr>
            <a:spLocks noGrp="1"/>
          </p:cNvSpPr>
          <p:nvPr>
            <p:ph type="title"/>
          </p:nvPr>
        </p:nvSpPr>
        <p:spPr/>
        <p:txBody>
          <a:bodyPr/>
          <a:lstStyle/>
          <a:p>
            <a:r>
              <a:rPr lang="es-ES" dirty="0"/>
              <a:t>Introducción </a:t>
            </a:r>
            <a:endParaRPr lang="es-CU" dirty="0"/>
          </a:p>
        </p:txBody>
      </p:sp>
      <p:sp>
        <p:nvSpPr>
          <p:cNvPr id="3" name="Marcador de contenido 2">
            <a:extLst>
              <a:ext uri="{FF2B5EF4-FFF2-40B4-BE49-F238E27FC236}">
                <a16:creationId xmlns:a16="http://schemas.microsoft.com/office/drawing/2014/main" id="{CB3B0424-F08D-4EE9-A452-55EE1D565E94}"/>
              </a:ext>
            </a:extLst>
          </p:cNvPr>
          <p:cNvSpPr>
            <a:spLocks noGrp="1"/>
          </p:cNvSpPr>
          <p:nvPr>
            <p:ph idx="1"/>
          </p:nvPr>
        </p:nvSpPr>
        <p:spPr>
          <a:xfrm>
            <a:off x="251520" y="1600200"/>
            <a:ext cx="8435280" cy="4781128"/>
          </a:xfrm>
        </p:spPr>
        <p:txBody>
          <a:bodyPr>
            <a:normAutofit fontScale="92500"/>
          </a:bodyPr>
          <a:lstStyle/>
          <a:p>
            <a:pPr algn="just"/>
            <a:r>
              <a:rPr lang="es-ES" dirty="0"/>
              <a:t>En la sociedad actual se reconoce el papel desempeñado por las tecnologías de la información como núcleo central de una transformación multidimensional que experimenta la economía y la sociedad, de aquí lo importante que es el estudio y dominio de las influencias que tal transformación impone al ser humano como ente social, ya que tiende a modificar no sólo sus hábitos y patrones de conducta, sino, incluso, su forma de pensar, trabajar y educarse. </a:t>
            </a:r>
            <a:endParaRPr lang="es-CU" dirty="0"/>
          </a:p>
        </p:txBody>
      </p:sp>
      <p:pic>
        <p:nvPicPr>
          <p:cNvPr id="4" name="Audio 3">
            <a:hlinkClick r:id="" action="ppaction://media"/>
            <a:extLst>
              <a:ext uri="{FF2B5EF4-FFF2-40B4-BE49-F238E27FC236}">
                <a16:creationId xmlns:a16="http://schemas.microsoft.com/office/drawing/2014/main" id="{9B0441BC-992B-4AD0-9CA7-43040D94CBA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309889411"/>
      </p:ext>
    </p:extLst>
  </p:cSld>
  <p:clrMapOvr>
    <a:masterClrMapping/>
  </p:clrMapOvr>
  <mc:AlternateContent xmlns:mc="http://schemas.openxmlformats.org/markup-compatibility/2006">
    <mc:Choice xmlns:p14="http://schemas.microsoft.com/office/powerpoint/2010/main" Requires="p14">
      <p:transition spd="slow" p14:dur="2000" advTm="35093"/>
    </mc:Choice>
    <mc:Fallback>
      <p:transition spd="slow" advTm="350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Objetivos</a:t>
            </a:r>
          </a:p>
        </p:txBody>
      </p:sp>
      <p:sp>
        <p:nvSpPr>
          <p:cNvPr id="3" name="2 Marcador de contenido"/>
          <p:cNvSpPr>
            <a:spLocks noGrp="1"/>
          </p:cNvSpPr>
          <p:nvPr>
            <p:ph idx="1"/>
          </p:nvPr>
        </p:nvSpPr>
        <p:spPr>
          <a:xfrm>
            <a:off x="354360" y="1417638"/>
            <a:ext cx="8435280" cy="5733256"/>
          </a:xfrm>
        </p:spPr>
        <p:txBody>
          <a:bodyPr>
            <a:normAutofit/>
          </a:bodyPr>
          <a:lstStyle/>
          <a:p>
            <a:pPr marL="457200" indent="-457200" algn="just">
              <a:lnSpc>
                <a:spcPct val="150000"/>
              </a:lnSpc>
              <a:spcAft>
                <a:spcPts val="1000"/>
              </a:spcAft>
              <a:buAutoNum type="arabicPeriod"/>
            </a:pPr>
            <a:r>
              <a:rPr lang="es-ES" sz="2800" dirty="0">
                <a:ea typeface="Calibri"/>
                <a:cs typeface="Times New Roman"/>
              </a:rPr>
              <a:t>D</a:t>
            </a:r>
            <a:r>
              <a:rPr lang="es-ES" sz="2800" dirty="0">
                <a:effectLst/>
                <a:ea typeface="Calibri"/>
                <a:cs typeface="Times New Roman"/>
              </a:rPr>
              <a:t>estacar la importancia que juegan las Tecnologías de la Información y las Comunicaciones en el proceso de enseñanza aprendizaje de una lengua extranjera en la Educación Superior en Cuba en los momentos actuales del </a:t>
            </a:r>
            <a:r>
              <a:rPr lang="es-ES" sz="2800" dirty="0">
                <a:ea typeface="Calibri"/>
                <a:cs typeface="Times New Roman"/>
              </a:rPr>
              <a:t>enfrentamiento a la Covid 19.</a:t>
            </a:r>
            <a:endParaRPr lang="es-ES" sz="2800" dirty="0">
              <a:effectLst/>
              <a:ea typeface="Calibri"/>
              <a:cs typeface="Times New Roman"/>
            </a:endParaRPr>
          </a:p>
          <a:p>
            <a:endParaRPr lang="es-ES" sz="3600" dirty="0"/>
          </a:p>
        </p:txBody>
      </p:sp>
      <p:pic>
        <p:nvPicPr>
          <p:cNvPr id="4" name="Audio 3">
            <a:hlinkClick r:id="" action="ppaction://media"/>
            <a:extLst>
              <a:ext uri="{FF2B5EF4-FFF2-40B4-BE49-F238E27FC236}">
                <a16:creationId xmlns:a16="http://schemas.microsoft.com/office/drawing/2014/main" id="{B6F6A02A-55BD-4D7F-9D8B-A985DD67DDC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509070871"/>
      </p:ext>
    </p:extLst>
  </p:cSld>
  <p:clrMapOvr>
    <a:masterClrMapping/>
  </p:clrMapOvr>
  <mc:AlternateContent xmlns:mc="http://schemas.openxmlformats.org/markup-compatibility/2006">
    <mc:Choice xmlns:p14="http://schemas.microsoft.com/office/powerpoint/2010/main" Requires="p14">
      <p:transition spd="slow" p14:dur="2000" advTm="21307"/>
    </mc:Choice>
    <mc:Fallback>
      <p:transition spd="slow" advTm="213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Metodología</a:t>
            </a:r>
          </a:p>
        </p:txBody>
      </p:sp>
      <p:sp>
        <p:nvSpPr>
          <p:cNvPr id="3" name="2 Marcador de contenido"/>
          <p:cNvSpPr>
            <a:spLocks noGrp="1"/>
          </p:cNvSpPr>
          <p:nvPr>
            <p:ph idx="1"/>
          </p:nvPr>
        </p:nvSpPr>
        <p:spPr>
          <a:xfrm>
            <a:off x="457200" y="1600200"/>
            <a:ext cx="8229600" cy="4853136"/>
          </a:xfrm>
        </p:spPr>
        <p:txBody>
          <a:bodyPr>
            <a:normAutofit lnSpcReduction="10000"/>
          </a:bodyPr>
          <a:lstStyle/>
          <a:p>
            <a:pPr algn="just">
              <a:lnSpc>
                <a:spcPct val="150000"/>
              </a:lnSpc>
              <a:spcAft>
                <a:spcPts val="1000"/>
              </a:spcAft>
            </a:pPr>
            <a:r>
              <a:rPr lang="es-ES" sz="2400" dirty="0">
                <a:ea typeface="Calibri"/>
                <a:cs typeface="Times New Roman"/>
              </a:rPr>
              <a:t>F</a:t>
            </a:r>
            <a:r>
              <a:rPr lang="es-ES" sz="2400" dirty="0">
                <a:effectLst/>
                <a:ea typeface="Calibri"/>
                <a:cs typeface="Times New Roman"/>
              </a:rPr>
              <a:t>ueron utilizados  diferentes aplicaciones virtuales como: “Tecnologías de la Covid- 19 </a:t>
            </a:r>
            <a:r>
              <a:rPr lang="es-ES" sz="2400" dirty="0" err="1">
                <a:effectLst/>
                <a:ea typeface="Calibri"/>
                <a:cs typeface="Times New Roman"/>
              </a:rPr>
              <a:t>InfoCU</a:t>
            </a:r>
            <a:r>
              <a:rPr lang="es-ES" sz="2400" dirty="0">
                <a:effectLst/>
                <a:ea typeface="Calibri"/>
                <a:cs typeface="Times New Roman"/>
              </a:rPr>
              <a:t> y </a:t>
            </a:r>
            <a:r>
              <a:rPr lang="es-ES" sz="2400" dirty="0" err="1">
                <a:effectLst/>
                <a:ea typeface="Calibri"/>
                <a:cs typeface="Times New Roman"/>
              </a:rPr>
              <a:t>Pesquisador</a:t>
            </a:r>
            <a:r>
              <a:rPr lang="es-ES" sz="2400" dirty="0">
                <a:effectLst/>
                <a:ea typeface="Calibri"/>
                <a:cs typeface="Times New Roman"/>
              </a:rPr>
              <a:t> virtual, que permitieron encuestar en la mayor brevedad a cientos de personas ,  además de los teléfonos, laptops y computadoras  de los estudiantes y profesores, que hicieron posible la comunicación entre los miembros del grupo  para introducir, analizar, y estudiar nuevos contenidos y el conocimiento actualizado y con inmediatez de todo lo relacionado con la pandemia para su enfrentamiento.</a:t>
            </a:r>
            <a:endParaRPr lang="es-ES" sz="2400" dirty="0">
              <a:ea typeface="Calibri"/>
              <a:cs typeface="Times New Roman"/>
            </a:endParaRPr>
          </a:p>
          <a:p>
            <a:endParaRPr lang="es-ES" sz="2400" dirty="0"/>
          </a:p>
        </p:txBody>
      </p:sp>
      <p:pic>
        <p:nvPicPr>
          <p:cNvPr id="4" name="Audio 3">
            <a:hlinkClick r:id="" action="ppaction://media"/>
            <a:extLst>
              <a:ext uri="{FF2B5EF4-FFF2-40B4-BE49-F238E27FC236}">
                <a16:creationId xmlns:a16="http://schemas.microsoft.com/office/drawing/2014/main" id="{0C49641E-30C1-4FD1-BC1C-C78BD439B3C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933904297"/>
      </p:ext>
    </p:extLst>
  </p:cSld>
  <p:clrMapOvr>
    <a:masterClrMapping/>
  </p:clrMapOvr>
  <mc:AlternateContent xmlns:mc="http://schemas.openxmlformats.org/markup-compatibility/2006">
    <mc:Choice xmlns:p14="http://schemas.microsoft.com/office/powerpoint/2010/main" Requires="p14">
      <p:transition spd="slow" p14:dur="2000" advTm="40595"/>
    </mc:Choice>
    <mc:Fallback>
      <p:transition spd="slow" advTm="405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062B8C-A73D-4926-96BF-1EEC415A4333}"/>
              </a:ext>
            </a:extLst>
          </p:cNvPr>
          <p:cNvSpPr>
            <a:spLocks noGrp="1"/>
          </p:cNvSpPr>
          <p:nvPr>
            <p:ph type="title"/>
          </p:nvPr>
        </p:nvSpPr>
        <p:spPr/>
        <p:txBody>
          <a:bodyPr/>
          <a:lstStyle/>
          <a:p>
            <a:r>
              <a:rPr lang="es-ES" dirty="0"/>
              <a:t>RESULTADOS </a:t>
            </a:r>
            <a:endParaRPr lang="es-CU" dirty="0"/>
          </a:p>
        </p:txBody>
      </p:sp>
      <p:sp>
        <p:nvSpPr>
          <p:cNvPr id="3" name="Marcador de contenido 2">
            <a:extLst>
              <a:ext uri="{FF2B5EF4-FFF2-40B4-BE49-F238E27FC236}">
                <a16:creationId xmlns:a16="http://schemas.microsoft.com/office/drawing/2014/main" id="{D899E01C-0F95-484D-87E0-9A90D4D011FC}"/>
              </a:ext>
            </a:extLst>
          </p:cNvPr>
          <p:cNvSpPr>
            <a:spLocks noGrp="1"/>
          </p:cNvSpPr>
          <p:nvPr>
            <p:ph idx="1"/>
          </p:nvPr>
        </p:nvSpPr>
        <p:spPr/>
        <p:txBody>
          <a:bodyPr/>
          <a:lstStyle/>
          <a:p>
            <a:pPr algn="just"/>
            <a:r>
              <a:rPr lang="es-ES" dirty="0"/>
              <a:t>El impacto social de las NTIC toca muy de cerca a escuelas y universidades, propiciando modificaciones en las formas tradicionales de enseñar y aprender. </a:t>
            </a:r>
          </a:p>
          <a:p>
            <a:pPr algn="just"/>
            <a:r>
              <a:rPr lang="es-ES" dirty="0"/>
              <a:t>Las Tecnologías de la Información y las comunicaciones contribuyen al mejoramiento en el sentido más amplio de la calidad de vida de la población </a:t>
            </a:r>
          </a:p>
          <a:p>
            <a:pPr algn="just"/>
            <a:endParaRPr lang="es-CU" dirty="0"/>
          </a:p>
        </p:txBody>
      </p:sp>
      <p:pic>
        <p:nvPicPr>
          <p:cNvPr id="4" name="Audio 3">
            <a:hlinkClick r:id="" action="ppaction://media"/>
            <a:extLst>
              <a:ext uri="{FF2B5EF4-FFF2-40B4-BE49-F238E27FC236}">
                <a16:creationId xmlns:a16="http://schemas.microsoft.com/office/drawing/2014/main" id="{3EF7B2F1-AB25-4B2D-99DE-16CAA688245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109299680"/>
      </p:ext>
    </p:extLst>
  </p:cSld>
  <p:clrMapOvr>
    <a:masterClrMapping/>
  </p:clrMapOvr>
  <mc:AlternateContent xmlns:mc="http://schemas.openxmlformats.org/markup-compatibility/2006">
    <mc:Choice xmlns:p14="http://schemas.microsoft.com/office/powerpoint/2010/main" Requires="p14">
      <p:transition spd="slow" p14:dur="2000" advTm="29550"/>
    </mc:Choice>
    <mc:Fallback>
      <p:transition spd="slow" advTm="295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Resultados</a:t>
            </a:r>
          </a:p>
        </p:txBody>
      </p:sp>
      <p:sp>
        <p:nvSpPr>
          <p:cNvPr id="3" name="2 Marcador de contenido"/>
          <p:cNvSpPr>
            <a:spLocks noGrp="1"/>
          </p:cNvSpPr>
          <p:nvPr>
            <p:ph idx="1"/>
          </p:nvPr>
        </p:nvSpPr>
        <p:spPr/>
        <p:txBody>
          <a:bodyPr>
            <a:normAutofit/>
          </a:bodyPr>
          <a:lstStyle/>
          <a:p>
            <a:pPr algn="just">
              <a:lnSpc>
                <a:spcPct val="115000"/>
              </a:lnSpc>
              <a:spcAft>
                <a:spcPts val="1000"/>
              </a:spcAft>
            </a:pPr>
            <a:r>
              <a:rPr lang="es-ES" sz="2400" dirty="0">
                <a:effectLst/>
                <a:ea typeface="Times New Roman"/>
                <a:cs typeface="Times New Roman"/>
              </a:rPr>
              <a:t>Las nuevas tecnologías comienzan a introducirse en el mundo escolar, al menos en los países desarrollados, casi al mismo tiempo que lo hacen en otras esferas de la sociedad. También en Cuba, donde se ha alcanzado un alto nivel cultural y educacional por parte de su población desde el pasado siglo XX comenzaron a introducirse las nuevas tecnologías en la esfera educacional, alcanzando su mayor esplendor en el siglo XXI con la creación de la Universidad de las Ciencias Informáticas el 23 de septiembre del 2002.</a:t>
            </a:r>
            <a:endParaRPr lang="es-ES" sz="2400" dirty="0">
              <a:ea typeface="Calibri"/>
              <a:cs typeface="Times New Roman"/>
            </a:endParaRPr>
          </a:p>
          <a:p>
            <a:pPr algn="just">
              <a:lnSpc>
                <a:spcPct val="115000"/>
              </a:lnSpc>
              <a:spcAft>
                <a:spcPts val="1000"/>
              </a:spcAft>
            </a:pPr>
            <a:endParaRPr lang="es-ES" sz="2400" dirty="0">
              <a:ea typeface="Calibri"/>
              <a:cs typeface="Times New Roman"/>
            </a:endParaRPr>
          </a:p>
        </p:txBody>
      </p:sp>
      <p:pic>
        <p:nvPicPr>
          <p:cNvPr id="4" name="Audio 3">
            <a:hlinkClick r:id="" action="ppaction://media"/>
            <a:extLst>
              <a:ext uri="{FF2B5EF4-FFF2-40B4-BE49-F238E27FC236}">
                <a16:creationId xmlns:a16="http://schemas.microsoft.com/office/drawing/2014/main" id="{99E5AB70-4075-40FD-85E9-14FD61AACB0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875179537"/>
      </p:ext>
    </p:extLst>
  </p:cSld>
  <p:clrMapOvr>
    <a:masterClrMapping/>
  </p:clrMapOvr>
  <mc:AlternateContent xmlns:mc="http://schemas.openxmlformats.org/markup-compatibility/2006">
    <mc:Choice xmlns:p14="http://schemas.microsoft.com/office/powerpoint/2010/main" Requires="p14">
      <p:transition spd="slow" p14:dur="2000" advTm="36982"/>
    </mc:Choice>
    <mc:Fallback>
      <p:transition spd="slow" advTm="369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8CAC51-C251-4A6A-AC34-0834F5E27063}"/>
              </a:ext>
            </a:extLst>
          </p:cNvPr>
          <p:cNvSpPr>
            <a:spLocks noGrp="1"/>
          </p:cNvSpPr>
          <p:nvPr>
            <p:ph type="title"/>
          </p:nvPr>
        </p:nvSpPr>
        <p:spPr/>
        <p:txBody>
          <a:bodyPr/>
          <a:lstStyle/>
          <a:p>
            <a:r>
              <a:rPr lang="es-ES" dirty="0"/>
              <a:t>Resultados </a:t>
            </a:r>
            <a:endParaRPr lang="es-CU" dirty="0"/>
          </a:p>
        </p:txBody>
      </p:sp>
      <p:sp>
        <p:nvSpPr>
          <p:cNvPr id="3" name="Marcador de contenido 2">
            <a:extLst>
              <a:ext uri="{FF2B5EF4-FFF2-40B4-BE49-F238E27FC236}">
                <a16:creationId xmlns:a16="http://schemas.microsoft.com/office/drawing/2014/main" id="{8F8E0623-58AA-42FD-86E2-877740513468}"/>
              </a:ext>
            </a:extLst>
          </p:cNvPr>
          <p:cNvSpPr>
            <a:spLocks noGrp="1"/>
          </p:cNvSpPr>
          <p:nvPr>
            <p:ph idx="1"/>
          </p:nvPr>
        </p:nvSpPr>
        <p:spPr/>
        <p:txBody>
          <a:bodyPr>
            <a:normAutofit fontScale="85000" lnSpcReduction="10000"/>
          </a:bodyPr>
          <a:lstStyle/>
          <a:p>
            <a:pPr algn="just"/>
            <a:r>
              <a:rPr lang="es-ES" dirty="0"/>
              <a:t>Los Centros de Educación Superior trazan  estrategias para lograr la superación permanente de su personal desde su propio puesto de trabajo, que permita una adaptación rápida a los cambios que impone la nueva revolución científico-técnica al proceso de educativo.  En el caso de la Universidad de Artemisa, el trabajo de los CUM  persigue dos objetivos fundamentales: informatizar el proceso docente tanto del pregrado como del postgrado y desarrollar habilidades informáticas en el personal docente para que pueda interactuar con los Software y plataformas virtuales.</a:t>
            </a:r>
            <a:endParaRPr lang="es-CU" dirty="0"/>
          </a:p>
        </p:txBody>
      </p:sp>
      <p:pic>
        <p:nvPicPr>
          <p:cNvPr id="4" name="Audio 3">
            <a:hlinkClick r:id="" action="ppaction://media"/>
            <a:extLst>
              <a:ext uri="{FF2B5EF4-FFF2-40B4-BE49-F238E27FC236}">
                <a16:creationId xmlns:a16="http://schemas.microsoft.com/office/drawing/2014/main" id="{38E198F9-61B8-4CB5-9A7C-99E29C919A3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977226722"/>
      </p:ext>
    </p:extLst>
  </p:cSld>
  <p:clrMapOvr>
    <a:masterClrMapping/>
  </p:clrMapOvr>
  <mc:AlternateContent xmlns:mc="http://schemas.openxmlformats.org/markup-compatibility/2006">
    <mc:Choice xmlns:p14="http://schemas.microsoft.com/office/powerpoint/2010/main" Requires="p14">
      <p:transition spd="slow" p14:dur="2000" advTm="41396"/>
    </mc:Choice>
    <mc:Fallback>
      <p:transition spd="slow" advTm="413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Conclusiones</a:t>
            </a:r>
          </a:p>
        </p:txBody>
      </p:sp>
      <p:sp>
        <p:nvSpPr>
          <p:cNvPr id="3" name="2 Marcador de contenido"/>
          <p:cNvSpPr>
            <a:spLocks noGrp="1"/>
          </p:cNvSpPr>
          <p:nvPr>
            <p:ph idx="1"/>
          </p:nvPr>
        </p:nvSpPr>
        <p:spPr>
          <a:xfrm>
            <a:off x="251520" y="1600200"/>
            <a:ext cx="8435280" cy="5069160"/>
          </a:xfrm>
        </p:spPr>
        <p:txBody>
          <a:bodyPr>
            <a:normAutofit/>
          </a:bodyPr>
          <a:lstStyle/>
          <a:p>
            <a:pPr algn="just"/>
            <a:r>
              <a:rPr lang="es-ES" sz="2800" dirty="0">
                <a:effectLst/>
                <a:latin typeface="+mj-lt"/>
                <a:ea typeface="Calibri"/>
              </a:rPr>
              <a:t>En Cuba, donde se ha alcanzado un alto nivel cultural y educacional por parte de su población desde el pasado siglo XX comenzaron a introducirse las nuevas tecnologías en la esfera educacional, alcanzando su mayor esplendor en el siglo XXI con la creación de la Universidad de las Ciencias El desarrollo de las técnicas de la información y las comunicaciones en Cuba juega un papel muy importante en el proceso de enseñanza aprendizaje, el 23 de septiembre del 2002</a:t>
            </a:r>
          </a:p>
          <a:p>
            <a:pPr marL="0" indent="0" algn="just">
              <a:buNone/>
            </a:pPr>
            <a:endParaRPr lang="es-ES" sz="2800" dirty="0">
              <a:latin typeface="+mj-lt"/>
            </a:endParaRPr>
          </a:p>
        </p:txBody>
      </p:sp>
      <p:pic>
        <p:nvPicPr>
          <p:cNvPr id="4" name="Audio 3">
            <a:hlinkClick r:id="" action="ppaction://media"/>
            <a:extLst>
              <a:ext uri="{FF2B5EF4-FFF2-40B4-BE49-F238E27FC236}">
                <a16:creationId xmlns:a16="http://schemas.microsoft.com/office/drawing/2014/main" id="{CCA0087B-18F4-4D12-B98B-FF89F1E07A0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822911815"/>
      </p:ext>
    </p:extLst>
  </p:cSld>
  <p:clrMapOvr>
    <a:masterClrMapping/>
  </p:clrMapOvr>
  <mc:AlternateContent xmlns:mc="http://schemas.openxmlformats.org/markup-compatibility/2006">
    <mc:Choice xmlns:p14="http://schemas.microsoft.com/office/powerpoint/2010/main" Requires="p14">
      <p:transition spd="slow" p14:dur="2000" advTm="34263"/>
    </mc:Choice>
    <mc:Fallback>
      <p:transition spd="slow" advTm="342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5E90A5-650C-4730-97E0-CCCBDEAE0D72}"/>
              </a:ext>
            </a:extLst>
          </p:cNvPr>
          <p:cNvSpPr>
            <a:spLocks noGrp="1"/>
          </p:cNvSpPr>
          <p:nvPr>
            <p:ph type="title"/>
          </p:nvPr>
        </p:nvSpPr>
        <p:spPr/>
        <p:txBody>
          <a:bodyPr/>
          <a:lstStyle/>
          <a:p>
            <a:r>
              <a:rPr lang="es-ES" dirty="0"/>
              <a:t>Conclusiones </a:t>
            </a:r>
            <a:endParaRPr lang="es-CU" dirty="0"/>
          </a:p>
        </p:txBody>
      </p:sp>
      <p:sp>
        <p:nvSpPr>
          <p:cNvPr id="3" name="Marcador de contenido 2">
            <a:extLst>
              <a:ext uri="{FF2B5EF4-FFF2-40B4-BE49-F238E27FC236}">
                <a16:creationId xmlns:a16="http://schemas.microsoft.com/office/drawing/2014/main" id="{22BADAD0-4AE8-4468-B964-459135F2AAA3}"/>
              </a:ext>
            </a:extLst>
          </p:cNvPr>
          <p:cNvSpPr>
            <a:spLocks noGrp="1"/>
          </p:cNvSpPr>
          <p:nvPr>
            <p:ph idx="1"/>
          </p:nvPr>
        </p:nvSpPr>
        <p:spPr/>
        <p:txBody>
          <a:bodyPr>
            <a:normAutofit fontScale="92500" lnSpcReduction="20000"/>
          </a:bodyPr>
          <a:lstStyle/>
          <a:p>
            <a:pPr algn="just"/>
            <a:r>
              <a:rPr lang="es-ES" dirty="0"/>
              <a:t>Las Nuevas tecnologías de la Información y las Comunicaciones posibilitan el desarrollo de las clases semi presenciales y a distancias, que pueden implementarse no solo en las universidades sino también a nivel primario y secundario, siempre contando con los recursos necesarios para su posible desarrollo.</a:t>
            </a:r>
          </a:p>
          <a:p>
            <a:pPr algn="just"/>
            <a:r>
              <a:rPr lang="es-ES" dirty="0"/>
              <a:t>Las TICS han posibilitado la investigación, el intercambio internacional y el cumplimiento de las tareas planteadas a la humanidad para erradicar el nuevo corona virus</a:t>
            </a:r>
          </a:p>
          <a:p>
            <a:pPr algn="just"/>
            <a:endParaRPr lang="es-CU" dirty="0"/>
          </a:p>
        </p:txBody>
      </p:sp>
      <p:pic>
        <p:nvPicPr>
          <p:cNvPr id="4" name="Audio 3">
            <a:hlinkClick r:id="" action="ppaction://media"/>
            <a:extLst>
              <a:ext uri="{FF2B5EF4-FFF2-40B4-BE49-F238E27FC236}">
                <a16:creationId xmlns:a16="http://schemas.microsoft.com/office/drawing/2014/main" id="{5E25F418-C059-490F-9254-4ECCB711969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69223483"/>
      </p:ext>
    </p:extLst>
  </p:cSld>
  <p:clrMapOvr>
    <a:masterClrMapping/>
  </p:clrMapOvr>
  <mc:AlternateContent xmlns:mc="http://schemas.openxmlformats.org/markup-compatibility/2006">
    <mc:Choice xmlns:p14="http://schemas.microsoft.com/office/powerpoint/2010/main" Requires="p14">
      <p:transition spd="slow" p14:dur="2000" advTm="34747"/>
    </mc:Choice>
    <mc:Fallback>
      <p:transition spd="slow" advTm="347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646</Words>
  <Application>Microsoft Office PowerPoint</Application>
  <PresentationFormat>Presentación en pantalla (4:3)</PresentationFormat>
  <Paragraphs>24</Paragraphs>
  <Slides>9</Slides>
  <Notes>0</Notes>
  <HiddenSlides>0</HiddenSlides>
  <MMClips>9</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Calibri</vt:lpstr>
      <vt:lpstr>Times New Roman</vt:lpstr>
      <vt:lpstr>Tema de Office</vt:lpstr>
      <vt:lpstr>  IX TALLER INTERNACIONAL  “LA VIRTUALIZACIÓN EN LA EDUCACIÓN SUPERIOR”. </vt:lpstr>
      <vt:lpstr>Introducción </vt:lpstr>
      <vt:lpstr>Objetivos</vt:lpstr>
      <vt:lpstr>Metodología</vt:lpstr>
      <vt:lpstr>RESULTADOS </vt:lpstr>
      <vt:lpstr>Resultados</vt:lpstr>
      <vt:lpstr>Resultados </vt:lpstr>
      <vt:lpstr>Conclusiones</vt:lpstr>
      <vt:lpstr>Conclusiones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dc:creator>
  <cp:lastModifiedBy>hola</cp:lastModifiedBy>
  <cp:revision>31</cp:revision>
  <dcterms:created xsi:type="dcterms:W3CDTF">2022-01-21T18:31:55Z</dcterms:created>
  <dcterms:modified xsi:type="dcterms:W3CDTF">2022-01-21T14:02:10Z</dcterms:modified>
</cp:coreProperties>
</file>