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51" d="100"/>
          <a:sy n="51" d="100"/>
        </p:scale>
        <p:origin x="-444" y="-1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1/20/2022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nvestigacionyciencia.es/revistas/menteycerebro"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895221"/>
            <a:ext cx="24558171" cy="32756985"/>
          </a:xfrm>
          <a:prstGeom prst="rect">
            <a:avLst/>
          </a:prstGeom>
        </p:spPr>
      </p:pic>
      <p:sp>
        <p:nvSpPr>
          <p:cNvPr id="2" name="Título 1"/>
          <p:cNvSpPr>
            <a:spLocks noGrp="1"/>
          </p:cNvSpPr>
          <p:nvPr>
            <p:ph type="ctrTitle"/>
          </p:nvPr>
        </p:nvSpPr>
        <p:spPr>
          <a:xfrm>
            <a:off x="1266656" y="5174198"/>
            <a:ext cx="19175679" cy="1731116"/>
          </a:xfrm>
        </p:spPr>
        <p:txBody>
          <a:bodyPr>
            <a:normAutofit/>
          </a:bodyPr>
          <a:lstStyle/>
          <a:p>
            <a:pPr>
              <a:lnSpc>
                <a:spcPct val="100000"/>
              </a:lnSpc>
            </a:pPr>
            <a:r>
              <a:rPr lang="en-US" sz="4800" b="1" dirty="0" smtClean="0">
                <a:solidFill>
                  <a:srgbClr val="002060"/>
                </a:solidFill>
              </a:rPr>
              <a:t>IX Taller </a:t>
            </a:r>
            <a:r>
              <a:rPr lang="en-US" sz="4800" b="1" dirty="0" err="1">
                <a:solidFill>
                  <a:srgbClr val="002060"/>
                </a:solidFill>
              </a:rPr>
              <a:t>I</a:t>
            </a:r>
            <a:r>
              <a:rPr lang="en-US" sz="4800" b="1" dirty="0" err="1" smtClean="0">
                <a:solidFill>
                  <a:srgbClr val="002060"/>
                </a:solidFill>
              </a:rPr>
              <a:t>nternacional</a:t>
            </a:r>
            <a:r>
              <a:rPr lang="en-US" sz="4800" b="1" dirty="0" smtClean="0">
                <a:solidFill>
                  <a:srgbClr val="002060"/>
                </a:solidFill>
              </a:rPr>
              <a:t> </a:t>
            </a:r>
            <a:r>
              <a:rPr lang="en-US" sz="4800" b="1" dirty="0" err="1" smtClean="0">
                <a:solidFill>
                  <a:srgbClr val="002060"/>
                </a:solidFill>
              </a:rPr>
              <a:t>sobre</a:t>
            </a:r>
            <a:r>
              <a:rPr lang="en-US" sz="4800" b="1" dirty="0" smtClean="0">
                <a:solidFill>
                  <a:srgbClr val="002060"/>
                </a:solidFill>
              </a:rPr>
              <a:t> la formación </a:t>
            </a:r>
            <a:r>
              <a:rPr lang="en-US" sz="4800" b="1" dirty="0" err="1" smtClean="0">
                <a:solidFill>
                  <a:srgbClr val="002060"/>
                </a:solidFill>
              </a:rPr>
              <a:t>universitaria</a:t>
            </a:r>
            <a:r>
              <a:rPr lang="en-US" sz="4800" b="1" dirty="0" smtClean="0">
                <a:solidFill>
                  <a:srgbClr val="002060"/>
                </a:solidFill>
              </a:rPr>
              <a:t> de </a:t>
            </a:r>
            <a:r>
              <a:rPr lang="en-US" sz="4800" b="1" dirty="0" err="1" smtClean="0">
                <a:solidFill>
                  <a:srgbClr val="002060"/>
                </a:solidFill>
              </a:rPr>
              <a:t>profesionales</a:t>
            </a:r>
            <a:r>
              <a:rPr lang="en-US" sz="4800" b="1" dirty="0" smtClean="0">
                <a:solidFill>
                  <a:srgbClr val="002060"/>
                </a:solidFill>
              </a:rPr>
              <a:t> de </a:t>
            </a:r>
            <a:r>
              <a:rPr lang="en-US" sz="4800" b="1" dirty="0" err="1" smtClean="0">
                <a:solidFill>
                  <a:srgbClr val="002060"/>
                </a:solidFill>
              </a:rPr>
              <a:t>educación</a:t>
            </a:r>
            <a:endParaRPr lang="en-US" sz="4800" b="1" dirty="0">
              <a:solidFill>
                <a:srgbClr val="002060"/>
              </a:solidFill>
            </a:endParaRPr>
          </a:p>
        </p:txBody>
      </p:sp>
      <p:sp>
        <p:nvSpPr>
          <p:cNvPr id="3" name="Subtítulo 2"/>
          <p:cNvSpPr>
            <a:spLocks noGrp="1"/>
          </p:cNvSpPr>
          <p:nvPr>
            <p:ph type="subTitle" idx="1"/>
          </p:nvPr>
        </p:nvSpPr>
        <p:spPr>
          <a:xfrm>
            <a:off x="1222768" y="10838168"/>
            <a:ext cx="19131795" cy="1255299"/>
          </a:xfrm>
        </p:spPr>
        <p:txBody>
          <a:bodyPr>
            <a:normAutofit/>
          </a:bodyPr>
          <a:lstStyle/>
          <a:p>
            <a:pPr algn="just"/>
            <a:r>
              <a:rPr lang="en-US"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Objetivo</a:t>
            </a:r>
            <a:r>
              <a:rPr lang="en-US" sz="2800" b="1" dirty="0" smtClean="0">
                <a:latin typeface="Arial" panose="020B0604020202020204" pitchFamily="34" charset="0"/>
                <a:cs typeface="Arial" panose="020B0604020202020204" pitchFamily="34" charset="0"/>
              </a:rPr>
              <a:t>:</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Presentar</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los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nodos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interdisciplinarios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definidos</a:t>
            </a:r>
            <a:r>
              <a:rPr lang="en-US" sz="2800" dirty="0" smtClean="0">
                <a:latin typeface="Arial" panose="020B0604020202020204" pitchFamily="34" charset="0"/>
                <a:cs typeface="Arial" panose="020B0604020202020204" pitchFamily="34" charset="0"/>
              </a:rPr>
              <a:t> para el </a:t>
            </a:r>
            <a:r>
              <a:rPr lang="en-US" sz="2800" dirty="0" err="1" smtClean="0">
                <a:latin typeface="Arial" panose="020B0604020202020204" pitchFamily="34" charset="0"/>
                <a:cs typeface="Arial" panose="020B0604020202020204" pitchFamily="34" charset="0"/>
              </a:rPr>
              <a:t>tratamiento</a:t>
            </a:r>
            <a:r>
              <a:rPr lang="en-US" sz="2800" dirty="0" smtClean="0">
                <a:latin typeface="Arial" panose="020B0604020202020204" pitchFamily="34" charset="0"/>
                <a:cs typeface="Arial" panose="020B0604020202020204" pitchFamily="34" charset="0"/>
              </a:rPr>
              <a:t> a </a:t>
            </a:r>
            <a:r>
              <a:rPr lang="en-US" sz="2800" dirty="0" err="1" smtClean="0">
                <a:latin typeface="Arial" panose="020B0604020202020204" pitchFamily="34" charset="0"/>
                <a:cs typeface="Arial" panose="020B0604020202020204" pitchFamily="34" charset="0"/>
              </a:rPr>
              <a:t>los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contenidos</a:t>
            </a:r>
            <a:r>
              <a:rPr lang="en-US" sz="2800" dirty="0" smtClean="0">
                <a:latin typeface="Arial" panose="020B0604020202020204" pitchFamily="34" charset="0"/>
                <a:cs typeface="Arial" panose="020B0604020202020204" pitchFamily="34" charset="0"/>
              </a:rPr>
              <a:t> neurocientíficos </a:t>
            </a:r>
            <a:r>
              <a:rPr lang="en-US" sz="2800" dirty="0" err="1" smtClean="0">
                <a:latin typeface="Arial" panose="020B0604020202020204" pitchFamily="34" charset="0"/>
                <a:cs typeface="Arial" panose="020B0604020202020204" pitchFamily="34" charset="0"/>
              </a:rPr>
              <a:t>en</a:t>
            </a:r>
            <a:r>
              <a:rPr lang="en-US" sz="2800" dirty="0" smtClean="0">
                <a:latin typeface="Arial" panose="020B0604020202020204" pitchFamily="34" charset="0"/>
                <a:cs typeface="Arial" panose="020B0604020202020204" pitchFamily="34" charset="0"/>
              </a:rPr>
              <a:t> la formación </a:t>
            </a:r>
            <a:r>
              <a:rPr lang="en-US" sz="2800" dirty="0" err="1" smtClean="0">
                <a:latin typeface="Arial" panose="020B0604020202020204" pitchFamily="34" charset="0"/>
                <a:cs typeface="Arial" panose="020B0604020202020204" pitchFamily="34" charset="0"/>
              </a:rPr>
              <a:t>inicial</a:t>
            </a:r>
            <a:r>
              <a:rPr lang="en-US" sz="2800" dirty="0" smtClean="0">
                <a:latin typeface="Arial" panose="020B0604020202020204" pitchFamily="34" charset="0"/>
                <a:cs typeface="Arial" panose="020B0604020202020204" pitchFamily="34" charset="0"/>
              </a:rPr>
              <a:t> de </a:t>
            </a:r>
            <a:r>
              <a:rPr lang="en-US" sz="2800" dirty="0" err="1" smtClean="0">
                <a:latin typeface="Arial" panose="020B0604020202020204" pitchFamily="34" charset="0"/>
                <a:cs typeface="Arial" panose="020B0604020202020204" pitchFamily="34" charset="0"/>
              </a:rPr>
              <a:t>los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profesionales</a:t>
            </a:r>
            <a:r>
              <a:rPr lang="en-US" sz="2800" dirty="0" smtClean="0">
                <a:latin typeface="Arial" panose="020B0604020202020204" pitchFamily="34" charset="0"/>
                <a:cs typeface="Arial" panose="020B0604020202020204" pitchFamily="34" charset="0"/>
              </a:rPr>
              <a:t> de </a:t>
            </a:r>
            <a:r>
              <a:rPr lang="en-US" sz="2800" dirty="0" err="1" smtClean="0">
                <a:latin typeface="Arial" panose="020B0604020202020204" pitchFamily="34" charset="0"/>
                <a:cs typeface="Arial" panose="020B0604020202020204" pitchFamily="34" charset="0"/>
              </a:rPr>
              <a:t>Educación</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Infantil</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28" name="Título 1"/>
          <p:cNvSpPr txBox="1">
            <a:spLocks/>
          </p:cNvSpPr>
          <p:nvPr/>
        </p:nvSpPr>
        <p:spPr>
          <a:xfrm>
            <a:off x="2719557" y="7086205"/>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smtClean="0">
                <a:solidFill>
                  <a:srgbClr val="002060"/>
                </a:solidFill>
              </a:rPr>
              <a:t>NEUROCIENCIAS E INTERDISCIPLINARIEDAD EN LA FORMACIÓN INICIAL DE LOS PROFESIONALES DE EDUCACIÓN INFANTIL</a:t>
            </a:r>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2064542" y="8067503"/>
            <a:ext cx="17830799" cy="2107656"/>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just">
              <a:buNone/>
            </a:pPr>
            <a:r>
              <a:rPr lang="en-US" sz="3600" b="1" dirty="0" err="1" smtClean="0">
                <a:solidFill>
                  <a:srgbClr val="002060"/>
                </a:solidFill>
                <a:latin typeface="Arial" panose="020B0604020202020204" pitchFamily="34" charset="0"/>
                <a:cs typeface="Arial" panose="020B0604020202020204" pitchFamily="34" charset="0"/>
              </a:rPr>
              <a:t>Autor</a:t>
            </a:r>
            <a:r>
              <a:rPr lang="en-US" sz="3600" b="1" dirty="0" smtClean="0">
                <a:solidFill>
                  <a:srgbClr val="002060"/>
                </a:solidFill>
                <a:latin typeface="Arial" panose="020B0604020202020204" pitchFamily="34" charset="0"/>
                <a:cs typeface="Arial" panose="020B0604020202020204" pitchFamily="34" charset="0"/>
              </a:rPr>
              <a:t>:</a:t>
            </a:r>
            <a:r>
              <a:rPr lang="en-US" sz="3600" dirty="0" smtClean="0">
                <a:solidFill>
                  <a:srgbClr val="002060"/>
                </a:solidFill>
                <a:latin typeface="Arial" panose="020B0604020202020204" pitchFamily="34" charset="0"/>
                <a:cs typeface="Arial" panose="020B0604020202020204" pitchFamily="34" charset="0"/>
              </a:rPr>
              <a:t> </a:t>
            </a:r>
            <a:r>
              <a:rPr lang="en-US" sz="3200" dirty="0" smtClean="0">
                <a:solidFill>
                  <a:srgbClr val="002060"/>
                </a:solidFill>
                <a:latin typeface="Arial" panose="020B0604020202020204" pitchFamily="34" charset="0"/>
                <a:cs typeface="Arial" panose="020B0604020202020204" pitchFamily="34" charset="0"/>
              </a:rPr>
              <a:t>Diana Estela Pérez Chávez Dr.C. Universidad Central  </a:t>
            </a:r>
            <a:r>
              <a:rPr lang="es-ES" sz="3200" dirty="0" smtClean="0">
                <a:solidFill>
                  <a:srgbClr val="002060"/>
                </a:solidFill>
                <a:latin typeface="Arial" panose="020B0604020202020204" pitchFamily="34" charset="0"/>
                <a:ea typeface="Calibri" panose="020F0502020204030204" pitchFamily="34" charset="0"/>
                <a:cs typeface="Arial" panose="020B0604020202020204" pitchFamily="34" charset="0"/>
              </a:rPr>
              <a:t>“Marta Abreu</a:t>
            </a:r>
            <a:r>
              <a:rPr lang="es-ES" sz="3200" dirty="0">
                <a:solidFill>
                  <a:srgbClr val="002060"/>
                </a:solidFill>
                <a:latin typeface="Arial" panose="020B0604020202020204" pitchFamily="34" charset="0"/>
                <a:ea typeface="Calibri" panose="020F0502020204030204" pitchFamily="34" charset="0"/>
              </a:rPr>
              <a:t>”</a:t>
            </a:r>
            <a:r>
              <a:rPr lang="es-ES" sz="3200" dirty="0" smtClean="0">
                <a:solidFill>
                  <a:srgbClr val="002060"/>
                </a:solidFill>
                <a:latin typeface="Arial" panose="020B0604020202020204" pitchFamily="34" charset="0"/>
                <a:ea typeface="Calibri" panose="020F0502020204030204" pitchFamily="34" charset="0"/>
                <a:cs typeface="Arial" panose="020B0604020202020204" pitchFamily="34" charset="0"/>
              </a:rPr>
              <a:t> de Las Villas. Cuba</a:t>
            </a:r>
          </a:p>
          <a:p>
            <a:pPr marL="0" indent="0" algn="just">
              <a:buNone/>
            </a:pPr>
            <a:r>
              <a:rPr lang="es-ES" sz="3600" b="1" dirty="0" smtClean="0">
                <a:solidFill>
                  <a:srgbClr val="002060"/>
                </a:solidFill>
                <a:latin typeface="Arial" panose="020B0604020202020204" pitchFamily="34" charset="0"/>
                <a:ea typeface="Calibri" panose="020F0502020204030204" pitchFamily="34" charset="0"/>
                <a:cs typeface="Arial" panose="020B0604020202020204" pitchFamily="34" charset="0"/>
              </a:rPr>
              <a:t>Coautores</a:t>
            </a:r>
            <a:r>
              <a:rPr lang="es-ES" sz="3600" b="1" smtClean="0">
                <a:solidFill>
                  <a:srgbClr val="002060"/>
                </a:solidFill>
                <a:latin typeface="Arial" panose="020B0604020202020204" pitchFamily="34" charset="0"/>
                <a:ea typeface="Calibri" panose="020F0502020204030204" pitchFamily="34" charset="0"/>
                <a:cs typeface="Arial" panose="020B0604020202020204" pitchFamily="34" charset="0"/>
              </a:rPr>
              <a:t>: </a:t>
            </a:r>
            <a:r>
              <a:rPr lang="es-ES" sz="3200" smtClean="0">
                <a:solidFill>
                  <a:srgbClr val="002060"/>
                </a:solidFill>
                <a:latin typeface="Arial" panose="020B0604020202020204" pitchFamily="34" charset="0"/>
                <a:ea typeface="Calibri" panose="020F0502020204030204" pitchFamily="34" charset="0"/>
                <a:cs typeface="Arial" panose="020B0604020202020204" pitchFamily="34" charset="0"/>
              </a:rPr>
              <a:t>Ana Ibis </a:t>
            </a:r>
            <a:r>
              <a:rPr lang="es-ES" sz="3200" smtClean="0">
                <a:solidFill>
                  <a:srgbClr val="002060"/>
                </a:solidFill>
                <a:latin typeface="Arial" panose="020B0604020202020204" pitchFamily="34" charset="0"/>
                <a:ea typeface="Calibri" panose="020F0502020204030204" pitchFamily="34" charset="0"/>
                <a:cs typeface="Arial" panose="020B0604020202020204" pitchFamily="34" charset="0"/>
              </a:rPr>
              <a:t>De </a:t>
            </a:r>
            <a:r>
              <a:rPr lang="es-ES" sz="3200" smtClean="0">
                <a:solidFill>
                  <a:srgbClr val="002060"/>
                </a:solidFill>
                <a:latin typeface="Arial" panose="020B0604020202020204" pitchFamily="34" charset="0"/>
                <a:ea typeface="Calibri" panose="020F0502020204030204" pitchFamily="34" charset="0"/>
                <a:cs typeface="Arial" panose="020B0604020202020204" pitchFamily="34" charset="0"/>
              </a:rPr>
              <a:t>la </a:t>
            </a:r>
            <a:r>
              <a:rPr lang="es-ES" sz="3200" dirty="0" smtClean="0">
                <a:solidFill>
                  <a:srgbClr val="002060"/>
                </a:solidFill>
                <a:latin typeface="Arial" panose="020B0604020202020204" pitchFamily="34" charset="0"/>
                <a:ea typeface="Calibri" panose="020F0502020204030204" pitchFamily="34" charset="0"/>
                <a:cs typeface="Arial" panose="020B0604020202020204" pitchFamily="34" charset="0"/>
              </a:rPr>
              <a:t>Mella </a:t>
            </a:r>
            <a:r>
              <a:rPr lang="es-ES" sz="3200" dirty="0" err="1" smtClean="0">
                <a:solidFill>
                  <a:srgbClr val="002060"/>
                </a:solidFill>
                <a:latin typeface="Arial" panose="020B0604020202020204" pitchFamily="34" charset="0"/>
                <a:ea typeface="Calibri" panose="020F0502020204030204" pitchFamily="34" charset="0"/>
                <a:cs typeface="Arial" panose="020B0604020202020204" pitchFamily="34" charset="0"/>
              </a:rPr>
              <a:t>Ms.C</a:t>
            </a:r>
            <a:r>
              <a:rPr lang="es-ES" sz="3200" dirty="0" smtClean="0">
                <a:solidFill>
                  <a:srgbClr val="002060"/>
                </a:solidFill>
                <a:latin typeface="Arial" panose="020B0604020202020204" pitchFamily="34" charset="0"/>
                <a:ea typeface="Calibri" panose="020F0502020204030204" pitchFamily="34" charset="0"/>
                <a:cs typeface="Arial" panose="020B0604020202020204" pitchFamily="34" charset="0"/>
              </a:rPr>
              <a:t>.</a:t>
            </a:r>
            <a:r>
              <a:rPr lang="en-US" sz="3200" dirty="0" smtClean="0">
                <a:solidFill>
                  <a:srgbClr val="002060"/>
                </a:solidFill>
                <a:latin typeface="Arial" panose="020B0604020202020204" pitchFamily="34" charset="0"/>
                <a:cs typeface="Arial" panose="020B0604020202020204" pitchFamily="34" charset="0"/>
              </a:rPr>
              <a:t> </a:t>
            </a:r>
            <a:r>
              <a:rPr lang="en-US" sz="3200" dirty="0">
                <a:solidFill>
                  <a:srgbClr val="002060"/>
                </a:solidFill>
                <a:latin typeface="Arial" panose="020B0604020202020204" pitchFamily="34" charset="0"/>
                <a:cs typeface="Arial" panose="020B0604020202020204" pitchFamily="34" charset="0"/>
              </a:rPr>
              <a:t>Universidad Central  </a:t>
            </a:r>
            <a:r>
              <a:rPr lang="es-ES" sz="3200" dirty="0">
                <a:solidFill>
                  <a:srgbClr val="002060"/>
                </a:solidFill>
                <a:latin typeface="Arial" panose="020B0604020202020204" pitchFamily="34" charset="0"/>
                <a:ea typeface="Calibri" panose="020F0502020204030204" pitchFamily="34" charset="0"/>
                <a:cs typeface="Arial" panose="020B0604020202020204" pitchFamily="34" charset="0"/>
              </a:rPr>
              <a:t>“Marta Abreu</a:t>
            </a:r>
            <a:r>
              <a:rPr lang="es-ES" sz="3200" dirty="0">
                <a:solidFill>
                  <a:srgbClr val="002060"/>
                </a:solidFill>
                <a:latin typeface="Arial" panose="020B0604020202020204" pitchFamily="34" charset="0"/>
                <a:ea typeface="Calibri" panose="020F0502020204030204" pitchFamily="34" charset="0"/>
              </a:rPr>
              <a:t>”</a:t>
            </a:r>
            <a:r>
              <a:rPr lang="es-ES" sz="3200" dirty="0">
                <a:solidFill>
                  <a:srgbClr val="002060"/>
                </a:solidFill>
                <a:latin typeface="Arial" panose="020B0604020202020204" pitchFamily="34" charset="0"/>
                <a:ea typeface="Calibri" panose="020F0502020204030204" pitchFamily="34" charset="0"/>
                <a:cs typeface="Arial" panose="020B0604020202020204" pitchFamily="34" charset="0"/>
              </a:rPr>
              <a:t> de Las Villas</a:t>
            </a:r>
            <a:r>
              <a:rPr lang="es-ES" sz="3200" dirty="0" smtClean="0">
                <a:solidFill>
                  <a:srgbClr val="002060"/>
                </a:solidFill>
                <a:latin typeface="Arial" panose="020B0604020202020204" pitchFamily="34" charset="0"/>
                <a:ea typeface="Calibri" panose="020F0502020204030204" pitchFamily="34" charset="0"/>
                <a:cs typeface="Arial" panose="020B0604020202020204" pitchFamily="34" charset="0"/>
              </a:rPr>
              <a:t>. Cuba</a:t>
            </a:r>
          </a:p>
          <a:p>
            <a:pPr marL="0" indent="0" algn="just">
              <a:buNone/>
            </a:pPr>
            <a:r>
              <a:rPr lang="en-US" sz="3200" dirty="0" smtClean="0">
                <a:solidFill>
                  <a:srgbClr val="002060"/>
                </a:solidFill>
                <a:latin typeface="Arial" panose="020B0604020202020204" pitchFamily="34" charset="0"/>
                <a:cs typeface="Arial" panose="020B0604020202020204" pitchFamily="34" charset="0"/>
              </a:rPr>
              <a:t>Linet González Morejón </a:t>
            </a:r>
            <a:r>
              <a:rPr lang="en-US" sz="3200" dirty="0">
                <a:solidFill>
                  <a:srgbClr val="002060"/>
                </a:solidFill>
                <a:latin typeface="Arial" panose="020B0604020202020204" pitchFamily="34" charset="0"/>
                <a:cs typeface="Arial" panose="020B0604020202020204" pitchFamily="34" charset="0"/>
              </a:rPr>
              <a:t>Universidad Central  </a:t>
            </a:r>
            <a:r>
              <a:rPr lang="es-ES" sz="3200" dirty="0">
                <a:solidFill>
                  <a:srgbClr val="002060"/>
                </a:solidFill>
                <a:latin typeface="Arial" panose="020B0604020202020204" pitchFamily="34" charset="0"/>
                <a:ea typeface="Calibri" panose="020F0502020204030204" pitchFamily="34" charset="0"/>
                <a:cs typeface="Arial" panose="020B0604020202020204" pitchFamily="34" charset="0"/>
              </a:rPr>
              <a:t>“Marta Abreu</a:t>
            </a:r>
            <a:r>
              <a:rPr lang="es-ES" sz="3200" dirty="0">
                <a:solidFill>
                  <a:srgbClr val="002060"/>
                </a:solidFill>
                <a:latin typeface="Arial" panose="020B0604020202020204" pitchFamily="34" charset="0"/>
                <a:ea typeface="Calibri" panose="020F0502020204030204" pitchFamily="34" charset="0"/>
              </a:rPr>
              <a:t>”</a:t>
            </a:r>
            <a:r>
              <a:rPr lang="es-ES" sz="3200" dirty="0">
                <a:solidFill>
                  <a:srgbClr val="002060"/>
                </a:solidFill>
                <a:latin typeface="Arial" panose="020B0604020202020204" pitchFamily="34" charset="0"/>
                <a:ea typeface="Calibri" panose="020F0502020204030204" pitchFamily="34" charset="0"/>
                <a:cs typeface="Arial" panose="020B0604020202020204" pitchFamily="34" charset="0"/>
              </a:rPr>
              <a:t> de Las Villas. Cuba</a:t>
            </a:r>
            <a:endParaRPr lang="en-US" sz="3200" dirty="0">
              <a:solidFill>
                <a:srgbClr val="002060"/>
              </a:solidFill>
              <a:latin typeface="Arial" panose="020B0604020202020204" pitchFamily="34" charset="0"/>
              <a:cs typeface="Arial" panose="020B0604020202020204" pitchFamily="34" charset="0"/>
            </a:endParaRPr>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552666" y="24534204"/>
            <a:ext cx="10093882" cy="656085"/>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 </a:t>
            </a:r>
            <a:r>
              <a:rPr lang="en-US" b="1" dirty="0">
                <a:solidFill>
                  <a:schemeClr val="tx1"/>
                </a:solidFill>
              </a:rPr>
              <a:t>REFERENCIAS </a:t>
            </a:r>
            <a:r>
              <a:rPr lang="en-US" b="1" dirty="0" smtClean="0">
                <a:solidFill>
                  <a:schemeClr val="tx1"/>
                </a:solidFill>
              </a:rPr>
              <a:t>BIBLIOGRÁFICAS</a:t>
            </a:r>
            <a:endParaRPr lang="en-US" b="1" dirty="0">
              <a:solidFill>
                <a:schemeClr val="tx1"/>
              </a:solidFill>
            </a:endParaRPr>
          </a:p>
        </p:txBody>
      </p:sp>
      <p:sp>
        <p:nvSpPr>
          <p:cNvPr id="40" name="Rectángulo 39"/>
          <p:cNvSpPr/>
          <p:nvPr/>
        </p:nvSpPr>
        <p:spPr>
          <a:xfrm>
            <a:off x="1178884" y="10736880"/>
            <a:ext cx="19134011" cy="11345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4" name="Rectángulo 43"/>
          <p:cNvSpPr/>
          <p:nvPr/>
        </p:nvSpPr>
        <p:spPr>
          <a:xfrm>
            <a:off x="14486021" y="18185060"/>
            <a:ext cx="6063916" cy="60241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ángulo 45"/>
          <p:cNvSpPr/>
          <p:nvPr/>
        </p:nvSpPr>
        <p:spPr>
          <a:xfrm>
            <a:off x="1178884" y="25332693"/>
            <a:ext cx="18753677" cy="4392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12034659" y="1698697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chemeClr val="tx1"/>
                </a:solidFill>
              </a:rPr>
              <a:t>CONCLUSIONES</a:t>
            </a:r>
            <a:endParaRPr lang="en-US" b="1" dirty="0">
              <a:solidFill>
                <a:schemeClr val="tx1"/>
              </a:solidFill>
            </a:endParaRP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002060"/>
              </a:solidFill>
            </a:endParaRP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933001" y="994923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chemeClr val="tx1"/>
                </a:solidFill>
              </a:rPr>
              <a:t> </a:t>
            </a:r>
            <a:r>
              <a:rPr lang="en-US" b="1" dirty="0">
                <a:solidFill>
                  <a:schemeClr val="tx1"/>
                </a:solidFill>
              </a:rPr>
              <a:t>INTRODUCCION (OBJETIVOS)</a:t>
            </a:r>
          </a:p>
        </p:txBody>
      </p:sp>
      <p:sp>
        <p:nvSpPr>
          <p:cNvPr id="9" name="Rectángulo 8"/>
          <p:cNvSpPr/>
          <p:nvPr/>
        </p:nvSpPr>
        <p:spPr>
          <a:xfrm>
            <a:off x="2951747" y="11945407"/>
            <a:ext cx="6978316" cy="738664"/>
          </a:xfrm>
          <a:prstGeom prst="rect">
            <a:avLst/>
          </a:prstGeom>
        </p:spPr>
        <p:txBody>
          <a:bodyPr wrap="square">
            <a:spAutoFit/>
          </a:bodyPr>
          <a:lstStyle/>
          <a:p>
            <a:pPr>
              <a:lnSpc>
                <a:spcPct val="150000"/>
              </a:lnSpc>
            </a:pPr>
            <a:r>
              <a:rPr lang="es-VE" sz="2800" b="1" dirty="0">
                <a:latin typeface="Arial" panose="020B0604020202020204" pitchFamily="34" charset="0"/>
                <a:cs typeface="Liberation Serif"/>
              </a:rPr>
              <a:t>Nodos interdisciplinarios</a:t>
            </a:r>
            <a:endParaRPr lang="es-US" sz="2800" dirty="0">
              <a:effectLst/>
              <a:latin typeface="Liberation Serif"/>
              <a:cs typeface="Liberation Serif"/>
            </a:endParaRPr>
          </a:p>
        </p:txBody>
      </p:sp>
      <p:graphicFrame>
        <p:nvGraphicFramePr>
          <p:cNvPr id="11" name="Tabla 10"/>
          <p:cNvGraphicFramePr>
            <a:graphicFrameLocks noGrp="1"/>
          </p:cNvGraphicFramePr>
          <p:nvPr>
            <p:extLst>
              <p:ext uri="{D42A27DB-BD31-4B8C-83A1-F6EECF244321}">
                <p14:modId xmlns:p14="http://schemas.microsoft.com/office/powerpoint/2010/main" val="4234525634"/>
              </p:ext>
            </p:extLst>
          </p:nvPr>
        </p:nvGraphicFramePr>
        <p:xfrm>
          <a:off x="1266656" y="12726590"/>
          <a:ext cx="13050924" cy="11647368"/>
        </p:xfrm>
        <a:graphic>
          <a:graphicData uri="http://schemas.openxmlformats.org/drawingml/2006/table">
            <a:tbl>
              <a:tblPr firstRow="1" bandRow="1">
                <a:tableStyleId>{8799B23B-EC83-4686-B30A-512413B5E67A}</a:tableStyleId>
              </a:tblPr>
              <a:tblGrid>
                <a:gridCol w="4350308">
                  <a:extLst>
                    <a:ext uri="{9D8B030D-6E8A-4147-A177-3AD203B41FA5}">
                      <a16:colId xmlns:a16="http://schemas.microsoft.com/office/drawing/2014/main" val="1437126399"/>
                    </a:ext>
                  </a:extLst>
                </a:gridCol>
                <a:gridCol w="4350308">
                  <a:extLst>
                    <a:ext uri="{9D8B030D-6E8A-4147-A177-3AD203B41FA5}">
                      <a16:colId xmlns:a16="http://schemas.microsoft.com/office/drawing/2014/main" val="4023078309"/>
                    </a:ext>
                  </a:extLst>
                </a:gridCol>
                <a:gridCol w="4350308">
                  <a:extLst>
                    <a:ext uri="{9D8B030D-6E8A-4147-A177-3AD203B41FA5}">
                      <a16:colId xmlns:a16="http://schemas.microsoft.com/office/drawing/2014/main" val="1791579553"/>
                    </a:ext>
                  </a:extLst>
                </a:gridCol>
              </a:tblGrid>
              <a:tr h="873257">
                <a:tc>
                  <a:txBody>
                    <a:bodyPr/>
                    <a:lstStyle/>
                    <a:p>
                      <a:pPr>
                        <a:lnSpc>
                          <a:spcPct val="100000"/>
                        </a:lnSpc>
                      </a:pPr>
                      <a:r>
                        <a:rPr lang="es-ES" sz="2400" b="1" dirty="0" smtClean="0">
                          <a:effectLst/>
                          <a:latin typeface="Arial" panose="020B0604020202020204" pitchFamily="34" charset="0"/>
                          <a:ea typeface="Calibri" panose="020F0502020204030204" pitchFamily="34" charset="0"/>
                          <a:cs typeface="Arial" panose="020B0604020202020204" pitchFamily="34" charset="0"/>
                        </a:rPr>
                        <a:t>Conceptos, categorías, enfoques, procesos</a:t>
                      </a:r>
                      <a:endParaRPr lang="es-US" sz="2400" b="1" dirty="0">
                        <a:latin typeface="Arial" panose="020B0604020202020204" pitchFamily="34" charset="0"/>
                        <a:cs typeface="Arial" panose="020B0604020202020204" pitchFamily="34" charset="0"/>
                      </a:endParaRPr>
                    </a:p>
                  </a:txBody>
                  <a:tcPr/>
                </a:tc>
                <a:tc>
                  <a:txBody>
                    <a:bodyPr/>
                    <a:lstStyle/>
                    <a:p>
                      <a:pPr algn="ctr">
                        <a:lnSpc>
                          <a:spcPct val="100000"/>
                        </a:lnSpc>
                      </a:pPr>
                      <a:r>
                        <a:rPr lang="es-ES" sz="2400" dirty="0" smtClean="0">
                          <a:effectLst/>
                          <a:latin typeface="Arial" panose="020B0604020202020204" pitchFamily="34" charset="0"/>
                          <a:ea typeface="Calibri" panose="020F0502020204030204" pitchFamily="34" charset="0"/>
                          <a:cs typeface="Arial" panose="020B0604020202020204" pitchFamily="34" charset="0"/>
                        </a:rPr>
                        <a:t>Definición</a:t>
                      </a:r>
                      <a:r>
                        <a:rPr lang="es-ES" sz="4400" dirty="0" smtClean="0">
                          <a:effectLst/>
                          <a:latin typeface="Arial Narrow" panose="020B0606020202030204" pitchFamily="34" charset="0"/>
                          <a:ea typeface="Calibri" panose="020F0502020204030204" pitchFamily="34" charset="0"/>
                          <a:cs typeface="Arial" panose="020B0604020202020204" pitchFamily="34" charset="0"/>
                        </a:rPr>
                        <a:t> </a:t>
                      </a:r>
                      <a:endParaRPr lang="es-US" dirty="0"/>
                    </a:p>
                  </a:txBody>
                  <a:tcPr/>
                </a:tc>
                <a:tc>
                  <a:txBody>
                    <a:bodyPr/>
                    <a:lstStyle/>
                    <a:p>
                      <a:r>
                        <a:rPr lang="es-ES" sz="2400" dirty="0" smtClean="0">
                          <a:effectLst/>
                          <a:latin typeface="Arial" panose="020B0604020202020204" pitchFamily="34" charset="0"/>
                          <a:ea typeface="Calibri" panose="020F0502020204030204" pitchFamily="34" charset="0"/>
                          <a:cs typeface="Arial" panose="020B0604020202020204" pitchFamily="34" charset="0"/>
                        </a:rPr>
                        <a:t>Relaciones interdisciplinarias con: </a:t>
                      </a:r>
                      <a:endParaRPr lang="es-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7914271"/>
                  </a:ext>
                </a:extLst>
              </a:tr>
              <a:tr h="1506697">
                <a:tc>
                  <a:txBody>
                    <a:bodyPr/>
                    <a:lstStyle/>
                    <a:p>
                      <a:pPr algn="just">
                        <a:lnSpc>
                          <a:spcPct val="100000"/>
                        </a:lnSpc>
                      </a:pPr>
                      <a:r>
                        <a:rPr lang="es-ES" sz="2000" dirty="0" smtClean="0">
                          <a:effectLst/>
                          <a:latin typeface="Arial" panose="020B0604020202020204" pitchFamily="34" charset="0"/>
                          <a:ea typeface="Calibri" panose="020F0502020204030204" pitchFamily="34" charset="0"/>
                          <a:cs typeface="Arial" panose="020B0604020202020204" pitchFamily="34" charset="0"/>
                        </a:rPr>
                        <a:t>Enfoque ontogenético</a:t>
                      </a:r>
                      <a:endParaRPr lang="es-US" sz="2000" dirty="0">
                        <a:latin typeface="Arial" panose="020B0604020202020204" pitchFamily="34" charset="0"/>
                        <a:cs typeface="Arial" panose="020B0604020202020204" pitchFamily="34" charset="0"/>
                      </a:endParaRPr>
                    </a:p>
                  </a:txBody>
                  <a:tcPr/>
                </a:tc>
                <a:tc>
                  <a:txBody>
                    <a:bodyPr/>
                    <a:lstStyle/>
                    <a:p>
                      <a:pPr algn="just">
                        <a:lnSpc>
                          <a:spcPct val="100000"/>
                        </a:lnSpc>
                      </a:pPr>
                      <a:r>
                        <a:rPr lang="es-ES" sz="1600" b="1" dirty="0" smtClean="0">
                          <a:effectLst/>
                          <a:latin typeface="Arial" panose="020B0604020202020204" pitchFamily="34" charset="0"/>
                          <a:ea typeface="Calibri" panose="020F0502020204030204" pitchFamily="34" charset="0"/>
                          <a:cs typeface="Arial" panose="020B0604020202020204" pitchFamily="34" charset="0"/>
                        </a:rPr>
                        <a:t>Estudio del hombre desde su concepción hasta su muerte, en atención a los cambios, transformaciones biopsicosociales que ocurren en los diferentes momentos de la vida en estrecha relación con el ambiente.</a:t>
                      </a:r>
                      <a:endParaRPr lang="es-US" sz="1600" b="1" dirty="0">
                        <a:latin typeface="Arial" panose="020B0604020202020204" pitchFamily="34" charset="0"/>
                        <a:cs typeface="Arial" panose="020B0604020202020204" pitchFamily="34" charset="0"/>
                      </a:endParaRPr>
                    </a:p>
                  </a:txBody>
                  <a:tcPr/>
                </a:tc>
                <a:tc>
                  <a:txBody>
                    <a:bodyPr/>
                    <a:lstStyle/>
                    <a:p>
                      <a:r>
                        <a:rPr lang="es-ES" sz="2000" dirty="0" smtClean="0">
                          <a:effectLst/>
                          <a:latin typeface="Arial" panose="020B0604020202020204" pitchFamily="34" charset="0"/>
                          <a:ea typeface="Calibri" panose="020F0502020204030204" pitchFamily="34" charset="0"/>
                          <a:cs typeface="Arial" panose="020B0604020202020204" pitchFamily="34" charset="0"/>
                        </a:rPr>
                        <a:t>Todas las disciplinas de estudio.</a:t>
                      </a:r>
                      <a:endParaRPr lang="es-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93190450"/>
                  </a:ext>
                </a:extLst>
              </a:tr>
              <a:tr h="1329438">
                <a:tc>
                  <a:txBody>
                    <a:bodyPr/>
                    <a:lstStyle/>
                    <a:p>
                      <a:pPr>
                        <a:lnSpc>
                          <a:spcPct val="100000"/>
                        </a:lnSpc>
                      </a:pPr>
                      <a:r>
                        <a:rPr lang="es-ES" sz="2000" dirty="0" smtClean="0">
                          <a:effectLst/>
                          <a:latin typeface="Arial" panose="020B0604020202020204" pitchFamily="34" charset="0"/>
                          <a:ea typeface="Calibri" panose="020F0502020204030204" pitchFamily="34" charset="0"/>
                          <a:cs typeface="Arial" panose="020B0604020202020204" pitchFamily="34" charset="0"/>
                        </a:rPr>
                        <a:t>Enfoque preventivo</a:t>
                      </a:r>
                      <a:endParaRPr lang="es-US" sz="2000" dirty="0">
                        <a:latin typeface="Arial" panose="020B0604020202020204" pitchFamily="34" charset="0"/>
                        <a:cs typeface="Arial" panose="020B0604020202020204" pitchFamily="34" charset="0"/>
                      </a:endParaRPr>
                    </a:p>
                  </a:txBody>
                  <a:tcPr/>
                </a:tc>
                <a:tc>
                  <a:txBody>
                    <a:bodyPr/>
                    <a:lstStyle/>
                    <a:p>
                      <a:pPr algn="just">
                        <a:lnSpc>
                          <a:spcPct val="100000"/>
                        </a:lnSpc>
                      </a:pPr>
                      <a:r>
                        <a:rPr lang="es-ES" sz="1400" b="1" dirty="0" smtClean="0">
                          <a:effectLst/>
                          <a:latin typeface="Arial" panose="020B0604020202020204" pitchFamily="34" charset="0"/>
                          <a:ea typeface="Calibri" panose="020F0502020204030204" pitchFamily="34" charset="0"/>
                          <a:cs typeface="Arial" panose="020B0604020202020204" pitchFamily="34" charset="0"/>
                        </a:rPr>
                        <a:t>Se refiere a la adopción de medidas para impedir que se produzcan deficiencias, trastornos, accidentes y cuando estas ocurren, tratar que no tengan consecuencias, papel de los educadores en esta labor, orientación a la familia.</a:t>
                      </a:r>
                      <a:endParaRPr lang="es-US" sz="1400" b="1" dirty="0">
                        <a:latin typeface="Arial" panose="020B0604020202020204" pitchFamily="34" charset="0"/>
                        <a:cs typeface="Arial" panose="020B0604020202020204" pitchFamily="34" charset="0"/>
                      </a:endParaRPr>
                    </a:p>
                  </a:txBody>
                  <a:tcPr/>
                </a:tc>
                <a:tc>
                  <a:txBody>
                    <a:bodyPr/>
                    <a:lstStyle/>
                    <a:p>
                      <a:r>
                        <a:rPr lang="es-ES" sz="1800" b="1" dirty="0" smtClean="0">
                          <a:effectLst/>
                          <a:latin typeface="Arial" panose="020B0604020202020204" pitchFamily="34" charset="0"/>
                          <a:ea typeface="Calibri" panose="020F0502020204030204" pitchFamily="34" charset="0"/>
                          <a:cs typeface="Arial" panose="020B0604020202020204" pitchFamily="34" charset="0"/>
                        </a:rPr>
                        <a:t>Todas las disciplinas de estudio.</a:t>
                      </a:r>
                      <a:endParaRPr lang="es-US" sz="1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95787101"/>
                  </a:ext>
                </a:extLst>
              </a:tr>
              <a:tr h="1743040">
                <a:tc>
                  <a:txBody>
                    <a:bodyPr/>
                    <a:lstStyle/>
                    <a:p>
                      <a:pPr>
                        <a:lnSpc>
                          <a:spcPct val="100000"/>
                        </a:lnSpc>
                      </a:pPr>
                      <a:r>
                        <a:rPr lang="es-ES" sz="1800" b="1" dirty="0" smtClean="0">
                          <a:effectLst/>
                          <a:latin typeface="Arial Narrow" panose="020B0606020202030204" pitchFamily="34" charset="0"/>
                          <a:ea typeface="Calibri" panose="020F0502020204030204" pitchFamily="34" charset="0"/>
                          <a:cs typeface="Arial" panose="020B0604020202020204" pitchFamily="34" charset="0"/>
                        </a:rPr>
                        <a:t>Desarrollo- desarrollo humano-desarrollo físico-periodización del desarrollo físico</a:t>
                      </a:r>
                      <a:r>
                        <a:rPr lang="es-ES" sz="1800" dirty="0" smtClean="0">
                          <a:effectLst/>
                          <a:latin typeface="Arial Narrow" panose="020B0606020202030204" pitchFamily="34" charset="0"/>
                          <a:ea typeface="Calibri" panose="020F0502020204030204" pitchFamily="34" charset="0"/>
                          <a:cs typeface="Arial" panose="020B0604020202020204" pitchFamily="34" charset="0"/>
                        </a:rPr>
                        <a:t>.</a:t>
                      </a:r>
                      <a:endParaRPr lang="es-US" sz="1800" dirty="0">
                        <a:latin typeface="Arial" panose="020B0604020202020204" pitchFamily="34" charset="0"/>
                        <a:cs typeface="Arial" panose="020B0604020202020204" pitchFamily="34" charset="0"/>
                      </a:endParaRPr>
                    </a:p>
                  </a:txBody>
                  <a:tcPr/>
                </a:tc>
                <a:tc>
                  <a:txBody>
                    <a:bodyPr/>
                    <a:lstStyle/>
                    <a:p>
                      <a:pPr algn="just">
                        <a:lnSpc>
                          <a:spcPct val="100000"/>
                        </a:lnSpc>
                      </a:pPr>
                      <a:r>
                        <a:rPr lang="es-ES" sz="1600" b="1" dirty="0" smtClean="0">
                          <a:effectLst/>
                          <a:latin typeface="Arial Narrow" panose="020B0606020202030204" pitchFamily="34" charset="0"/>
                          <a:ea typeface="Calibri" panose="020F0502020204030204" pitchFamily="34" charset="0"/>
                          <a:cs typeface="Arial" panose="020B0604020202020204" pitchFamily="34" charset="0"/>
                        </a:rPr>
                        <a:t>Se trabaja el concepto de desarrollo como categoría filosófica, desarrollo humano desde el enfoque </a:t>
                      </a:r>
                      <a:r>
                        <a:rPr lang="es-ES" sz="1600" b="1" dirty="0" err="1" smtClean="0">
                          <a:effectLst/>
                          <a:latin typeface="Arial Narrow" panose="020B0606020202030204" pitchFamily="34" charset="0"/>
                          <a:ea typeface="Calibri" panose="020F0502020204030204" pitchFamily="34" charset="0"/>
                          <a:cs typeface="Arial" panose="020B0604020202020204" pitchFamily="34" charset="0"/>
                        </a:rPr>
                        <a:t>bio</a:t>
                      </a:r>
                      <a:r>
                        <a:rPr lang="es-ES" sz="1600" b="1" dirty="0" smtClean="0">
                          <a:effectLst/>
                          <a:latin typeface="Arial Narrow" panose="020B0606020202030204" pitchFamily="34" charset="0"/>
                          <a:ea typeface="Calibri" panose="020F0502020204030204" pitchFamily="34" charset="0"/>
                          <a:cs typeface="Arial" panose="020B0604020202020204" pitchFamily="34" charset="0"/>
                        </a:rPr>
                        <a:t>-</a:t>
                      </a:r>
                      <a:r>
                        <a:rPr lang="es-ES" sz="1600" b="1" dirty="0" err="1" smtClean="0">
                          <a:effectLst/>
                          <a:latin typeface="Arial Narrow" panose="020B0606020202030204" pitchFamily="34" charset="0"/>
                          <a:ea typeface="Calibri" panose="020F0502020204030204" pitchFamily="34" charset="0"/>
                          <a:cs typeface="Arial" panose="020B0604020202020204" pitchFamily="34" charset="0"/>
                        </a:rPr>
                        <a:t>psico</a:t>
                      </a:r>
                      <a:r>
                        <a:rPr lang="es-ES" sz="1600" b="1" dirty="0" smtClean="0">
                          <a:effectLst/>
                          <a:latin typeface="Arial Narrow" panose="020B0606020202030204" pitchFamily="34" charset="0"/>
                          <a:ea typeface="Calibri" panose="020F0502020204030204" pitchFamily="34" charset="0"/>
                          <a:cs typeface="Arial" panose="020B0604020202020204" pitchFamily="34" charset="0"/>
                        </a:rPr>
                        <a:t>-social y desarrollo físico de los escolares y las técnicas para su valoración, así como la interrelación de los factores biológicos y sociales que favorecen o entorpecen el desarrollo integral del organismo.</a:t>
                      </a:r>
                      <a:endParaRPr lang="es-US" sz="1600" b="1" dirty="0">
                        <a:latin typeface="Arial" panose="020B0604020202020204" pitchFamily="34" charset="0"/>
                        <a:cs typeface="Arial" panose="020B0604020202020204" pitchFamily="34" charset="0"/>
                      </a:endParaRPr>
                    </a:p>
                  </a:txBody>
                  <a:tcPr/>
                </a:tc>
                <a:tc>
                  <a:txBody>
                    <a:bodyPr/>
                    <a:lstStyle/>
                    <a:p>
                      <a:pPr marL="0" marR="0" algn="just">
                        <a:lnSpc>
                          <a:spcPct val="115000"/>
                        </a:lnSpc>
                        <a:spcBef>
                          <a:spcPts val="0"/>
                        </a:spcBef>
                        <a:spcAft>
                          <a:spcPts val="0"/>
                        </a:spcAft>
                      </a:pPr>
                      <a:r>
                        <a:rPr lang="es-ES" sz="1600" b="1" dirty="0" smtClean="0">
                          <a:effectLst/>
                          <a:latin typeface="Arial" panose="020B0604020202020204" pitchFamily="34" charset="0"/>
                          <a:ea typeface="Calibri" panose="020F0502020204030204" pitchFamily="34" charset="0"/>
                          <a:cs typeface="Arial" panose="020B0604020202020204" pitchFamily="34" charset="0"/>
                        </a:rPr>
                        <a:t>Psicología, Pedagogía. </a:t>
                      </a:r>
                      <a:endParaRPr lang="es-US" sz="1600" b="1" dirty="0" smtClean="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es-ES" sz="1600" b="1" dirty="0" smtClean="0">
                          <a:effectLst/>
                          <a:latin typeface="Arial" panose="020B0604020202020204" pitchFamily="34" charset="0"/>
                          <a:ea typeface="Calibri" panose="020F0502020204030204" pitchFamily="34" charset="0"/>
                          <a:cs typeface="Arial" panose="020B0604020202020204" pitchFamily="34" charset="0"/>
                        </a:rPr>
                        <a:t>Didáctica</a:t>
                      </a:r>
                      <a:endParaRPr lang="es-US" sz="1600" b="1" dirty="0" smtClean="0">
                        <a:effectLst/>
                        <a:latin typeface="Arial" panose="020B0604020202020204" pitchFamily="34" charset="0"/>
                        <a:ea typeface="Calibri" panose="020F0502020204030204" pitchFamily="34" charset="0"/>
                        <a:cs typeface="Arial" panose="020B0604020202020204" pitchFamily="34" charset="0"/>
                      </a:endParaRPr>
                    </a:p>
                    <a:p>
                      <a:pPr algn="just"/>
                      <a:r>
                        <a:rPr lang="es-ES" sz="1600" b="1" dirty="0" smtClean="0">
                          <a:effectLst/>
                          <a:latin typeface="Arial" panose="020B0604020202020204" pitchFamily="34" charset="0"/>
                          <a:ea typeface="Calibri" panose="020F0502020204030204" pitchFamily="34" charset="0"/>
                          <a:cs typeface="Arial" panose="020B0604020202020204" pitchFamily="34" charset="0"/>
                        </a:rPr>
                        <a:t>Diagnóstico y caracterización psicopedagógica; estructura de la personalidad.</a:t>
                      </a:r>
                      <a:endParaRPr lang="es-US" sz="16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12853851"/>
                  </a:ext>
                </a:extLst>
              </a:tr>
              <a:tr h="1979385">
                <a:tc>
                  <a:txBody>
                    <a:bodyPr/>
                    <a:lstStyle/>
                    <a:p>
                      <a:pPr marL="0" marR="0">
                        <a:lnSpc>
                          <a:spcPct val="100000"/>
                        </a:lnSpc>
                        <a:spcBef>
                          <a:spcPts val="0"/>
                        </a:spcBef>
                        <a:spcAft>
                          <a:spcPts val="0"/>
                        </a:spcAft>
                      </a:pPr>
                      <a:r>
                        <a:rPr lang="es-ES" sz="1800" b="1" dirty="0" err="1" smtClean="0">
                          <a:effectLst/>
                          <a:latin typeface="Arial" panose="020B0604020202020204" pitchFamily="34" charset="0"/>
                          <a:ea typeface="Calibri" panose="020F0502020204030204" pitchFamily="34" charset="0"/>
                          <a:cs typeface="Arial" panose="020B0604020202020204" pitchFamily="34" charset="0"/>
                        </a:rPr>
                        <a:t>Neurodesarrollo</a:t>
                      </a:r>
                      <a:endParaRPr lang="es-US" sz="1800" b="1"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0000"/>
                        </a:lnSpc>
                      </a:pPr>
                      <a:endParaRPr lang="es-US" dirty="0"/>
                    </a:p>
                  </a:txBody>
                  <a:tcPr/>
                </a:tc>
                <a:tc>
                  <a:txBody>
                    <a:bodyPr/>
                    <a:lstStyle/>
                    <a:p>
                      <a:pPr algn="just">
                        <a:lnSpc>
                          <a:spcPct val="100000"/>
                        </a:lnSpc>
                      </a:pPr>
                      <a:r>
                        <a:rPr lang="es-ES" sz="1600" b="1" dirty="0" smtClean="0">
                          <a:effectLst/>
                          <a:latin typeface="Arial" panose="020B0604020202020204" pitchFamily="34" charset="0"/>
                          <a:ea typeface="Calibri" panose="020F0502020204030204" pitchFamily="34" charset="0"/>
                          <a:cs typeface="Arial" panose="020B0604020202020204" pitchFamily="34" charset="0"/>
                        </a:rPr>
                        <a:t>Concebido como </a:t>
                      </a:r>
                      <a:r>
                        <a:rPr lang="es-ES" sz="1600" b="1"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un proceso dinámico, multifacético y multidimensional, relacionado al crecimiento y desarrollo del sistema nervioso central y del cerebro; es fruto de la interacción entre genética y ambiente, involucra muchos factores y afecta directamente el comportamiento del ser humano</a:t>
                      </a:r>
                      <a:endParaRPr lang="es-US" sz="1600" b="1" dirty="0">
                        <a:latin typeface="Arial" panose="020B0604020202020204" pitchFamily="34" charset="0"/>
                        <a:cs typeface="Arial" panose="020B0604020202020204" pitchFamily="34" charset="0"/>
                      </a:endParaRPr>
                    </a:p>
                  </a:txBody>
                  <a:tcPr/>
                </a:tc>
                <a:tc>
                  <a:txBody>
                    <a:bodyPr/>
                    <a:lstStyle/>
                    <a:p>
                      <a:pPr algn="just"/>
                      <a:r>
                        <a:rPr lang="es-ES" sz="1800" b="1" dirty="0" smtClean="0">
                          <a:effectLst/>
                          <a:latin typeface="Arial" panose="020B0604020202020204" pitchFamily="34" charset="0"/>
                          <a:ea typeface="Calibri" panose="020F0502020204030204" pitchFamily="34" charset="0"/>
                          <a:cs typeface="Arial" panose="020B0604020202020204" pitchFamily="34" charset="0"/>
                        </a:rPr>
                        <a:t>Psicología, Pedagogía. Esencial para la prevención, estimulación y para favorecer este proceso desde las más tempranas edades.</a:t>
                      </a:r>
                      <a:endParaRPr lang="es-US" sz="1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9713621"/>
                  </a:ext>
                </a:extLst>
              </a:tr>
              <a:tr h="2819886">
                <a:tc>
                  <a:txBody>
                    <a:bodyPr/>
                    <a:lstStyle/>
                    <a:p>
                      <a:pPr algn="just">
                        <a:lnSpc>
                          <a:spcPct val="100000"/>
                        </a:lnSpc>
                      </a:pPr>
                      <a:r>
                        <a:rPr lang="es-ES" sz="1800" b="1" dirty="0" smtClean="0">
                          <a:effectLst/>
                          <a:latin typeface="Arial" panose="020B0604020202020204" pitchFamily="34" charset="0"/>
                          <a:ea typeface="Calibri" panose="020F0502020204030204" pitchFamily="34" charset="0"/>
                          <a:cs typeface="Arial" panose="020B0604020202020204" pitchFamily="34" charset="0"/>
                        </a:rPr>
                        <a:t>Niveles funcionales de la actividad nerviosa</a:t>
                      </a:r>
                      <a:endParaRPr lang="es-US" sz="1800" b="1" dirty="0">
                        <a:latin typeface="Arial" panose="020B0604020202020204" pitchFamily="34" charset="0"/>
                        <a:cs typeface="Arial" panose="020B0604020202020204" pitchFamily="34" charset="0"/>
                      </a:endParaRPr>
                    </a:p>
                  </a:txBody>
                  <a:tcPr/>
                </a:tc>
                <a:tc>
                  <a:txBody>
                    <a:bodyPr/>
                    <a:lstStyle/>
                    <a:p>
                      <a:pPr marL="0" marR="0" algn="just">
                        <a:lnSpc>
                          <a:spcPct val="100000"/>
                        </a:lnSpc>
                        <a:spcBef>
                          <a:spcPts val="0"/>
                        </a:spcBef>
                        <a:spcAft>
                          <a:spcPts val="0"/>
                        </a:spcAft>
                      </a:pPr>
                      <a:r>
                        <a:rPr lang="es-ES" sz="1600" b="1" dirty="0">
                          <a:effectLst/>
                          <a:latin typeface="Arial" panose="020B0604020202020204" pitchFamily="34" charset="0"/>
                          <a:ea typeface="Calibri" panose="020F0502020204030204" pitchFamily="34" charset="0"/>
                          <a:cs typeface="Arial" panose="020B0604020202020204" pitchFamily="34" charset="0"/>
                        </a:rPr>
                        <a:t>Se estudian los órganos, funciones, patologías y exploración  de los niveles funcionales del sistema nervioso así como la integración funcional entre los mismos y su papel rector en el funcionamiento del organismo</a:t>
                      </a:r>
                      <a:endParaRPr lang="es-US"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15000"/>
                        </a:lnSpc>
                        <a:spcBef>
                          <a:spcPts val="0"/>
                        </a:spcBef>
                        <a:spcAft>
                          <a:spcPts val="0"/>
                        </a:spcAft>
                      </a:pPr>
                      <a:r>
                        <a:rPr lang="es-ES" sz="1400" b="1" dirty="0">
                          <a:effectLst/>
                          <a:latin typeface="Arial" panose="020B0604020202020204" pitchFamily="34" charset="0"/>
                          <a:ea typeface="Calibri" panose="020F0502020204030204" pitchFamily="34" charset="0"/>
                          <a:cs typeface="Arial" panose="020B0604020202020204" pitchFamily="34" charset="0"/>
                        </a:rPr>
                        <a:t>Psicología, Pedagogía, Logopedia, Didácticas especiales.</a:t>
                      </a:r>
                      <a:endParaRPr lang="es-US" sz="1400" b="1"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es-ES" sz="1400" b="1" dirty="0">
                          <a:effectLst/>
                          <a:latin typeface="Arial" panose="020B0604020202020204" pitchFamily="34" charset="0"/>
                          <a:ea typeface="Calibri" panose="020F0502020204030204" pitchFamily="34" charset="0"/>
                          <a:cs typeface="Arial" panose="020B0604020202020204" pitchFamily="34" charset="0"/>
                        </a:rPr>
                        <a:t>Constituyen la base para abordar las regularidades y variabilidad del desarrollo de los niños, adolescentes y jóvenes en las diferentes necesidades educativas especiales, causas, estructura del defecto, regularidades y particularidades clínicas; las alteraciones psicopatológicas. En Logopedia constituyen la base neurofisiológica del lenguaje y su exploración.</a:t>
                      </a:r>
                      <a:endParaRPr lang="es-US" sz="1400" b="1"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 </a:t>
                      </a:r>
                      <a:endParaRPr lang="es-US" sz="1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69839792"/>
                  </a:ext>
                </a:extLst>
              </a:tr>
              <a:tr h="796107">
                <a:tc>
                  <a:txBody>
                    <a:bodyPr/>
                    <a:lstStyle/>
                    <a:p>
                      <a:pPr algn="just"/>
                      <a:r>
                        <a:rPr lang="es-ES" sz="1600" b="1" dirty="0" smtClean="0">
                          <a:effectLst/>
                          <a:latin typeface="Arial" panose="020B0604020202020204" pitchFamily="34" charset="0"/>
                          <a:ea typeface="Calibri" panose="020F0502020204030204" pitchFamily="34" charset="0"/>
                          <a:cs typeface="Arial" panose="020B0604020202020204" pitchFamily="34" charset="0"/>
                        </a:rPr>
                        <a:t>Actividad cortical. Bases </a:t>
                      </a:r>
                      <a:r>
                        <a:rPr lang="es-ES" sz="1600" b="1" dirty="0" err="1" smtClean="0">
                          <a:effectLst/>
                          <a:latin typeface="Arial" panose="020B0604020202020204" pitchFamily="34" charset="0"/>
                          <a:ea typeface="Calibri" panose="020F0502020204030204" pitchFamily="34" charset="0"/>
                          <a:cs typeface="Arial" panose="020B0604020202020204" pitchFamily="34" charset="0"/>
                        </a:rPr>
                        <a:t>anatomo</a:t>
                      </a:r>
                      <a:r>
                        <a:rPr lang="es-ES" sz="1600" b="1" dirty="0" smtClean="0">
                          <a:effectLst/>
                          <a:latin typeface="Arial" panose="020B0604020202020204" pitchFamily="34" charset="0"/>
                          <a:ea typeface="Calibri" panose="020F0502020204030204" pitchFamily="34" charset="0"/>
                          <a:cs typeface="Arial" panose="020B0604020202020204" pitchFamily="34" charset="0"/>
                        </a:rPr>
                        <a:t>-fisiológicas de la atención, la memoria, el aprendizaje, el lenguaje, los procesos afectivos</a:t>
                      </a:r>
                      <a:endParaRPr lang="es-US" sz="1600" b="1" dirty="0">
                        <a:latin typeface="Arial" panose="020B0604020202020204" pitchFamily="34" charset="0"/>
                        <a:cs typeface="Arial" panose="020B0604020202020204" pitchFamily="34" charset="0"/>
                      </a:endParaRPr>
                    </a:p>
                  </a:txBody>
                  <a:tcPr/>
                </a:tc>
                <a:tc>
                  <a:txBody>
                    <a:bodyPr/>
                    <a:lstStyle/>
                    <a:p>
                      <a:pPr algn="just"/>
                      <a:r>
                        <a:rPr lang="es-ES" sz="1400" dirty="0" smtClean="0">
                          <a:effectLst/>
                          <a:latin typeface="Arial Narrow" panose="020B0606020202030204" pitchFamily="34" charset="0"/>
                          <a:ea typeface="Calibri" panose="020F0502020204030204" pitchFamily="34" charset="0"/>
                          <a:cs typeface="Arial" panose="020B0604020202020204" pitchFamily="34" charset="0"/>
                        </a:rPr>
                        <a:t>Se</a:t>
                      </a:r>
                      <a:r>
                        <a:rPr lang="es-ES" sz="1400" b="1" dirty="0" smtClean="0">
                          <a:effectLst/>
                          <a:latin typeface="Arial" panose="020B0604020202020204" pitchFamily="34" charset="0"/>
                          <a:ea typeface="Calibri" panose="020F0502020204030204" pitchFamily="34" charset="0"/>
                          <a:cs typeface="Arial" panose="020B0604020202020204" pitchFamily="34" charset="0"/>
                        </a:rPr>
                        <a:t> aborda la estructura del cerebro, se enfatiza en la actividad cortical y las áreas que intervienen en estos procesos, su integración funcional, los fundamentos de la corrección, la compensación, la neuroplasticidad</a:t>
                      </a:r>
                      <a:endParaRPr lang="es-US" sz="1400" b="1" dirty="0">
                        <a:latin typeface="Arial" panose="020B0604020202020204" pitchFamily="34" charset="0"/>
                        <a:cs typeface="Arial" panose="020B0604020202020204" pitchFamily="34" charset="0"/>
                      </a:endParaRPr>
                    </a:p>
                  </a:txBody>
                  <a:tcPr/>
                </a:tc>
                <a:tc>
                  <a:txBody>
                    <a:bodyPr/>
                    <a:lstStyle/>
                    <a:p>
                      <a:pPr algn="just"/>
                      <a:r>
                        <a:rPr lang="es-ES" sz="1400" b="1" dirty="0" smtClean="0">
                          <a:effectLst/>
                          <a:latin typeface="Arial" panose="020B0604020202020204" pitchFamily="34" charset="0"/>
                          <a:ea typeface="Calibri" panose="020F0502020204030204" pitchFamily="34" charset="0"/>
                          <a:cs typeface="Arial" panose="020B0604020202020204" pitchFamily="34" charset="0"/>
                        </a:rPr>
                        <a:t>Psicología al tratarse los procesos psíquicos, el proceso de aprendizaje, el enfoque correctivo-compensatorio; en Logopedia constituye aspecto esencial para comprender el mecanismo del lenguaje, sus alteraciones y tratamiento.</a:t>
                      </a:r>
                      <a:endParaRPr lang="es-US" sz="1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69845456"/>
                  </a:ext>
                </a:extLst>
              </a:tr>
            </a:tbl>
          </a:graphicData>
        </a:graphic>
      </p:graphicFrame>
      <p:sp>
        <p:nvSpPr>
          <p:cNvPr id="12" name="Rectángulo 11"/>
          <p:cNvSpPr/>
          <p:nvPr/>
        </p:nvSpPr>
        <p:spPr>
          <a:xfrm>
            <a:off x="14594305" y="18449086"/>
            <a:ext cx="5847348" cy="5401479"/>
          </a:xfrm>
          <a:prstGeom prst="rect">
            <a:avLst/>
          </a:prstGeom>
        </p:spPr>
        <p:txBody>
          <a:bodyPr wrap="square">
            <a:spAutoFit/>
          </a:bodyPr>
          <a:lstStyle/>
          <a:p>
            <a:pPr algn="just">
              <a:lnSpc>
                <a:spcPct val="115000"/>
              </a:lnSpc>
            </a:pPr>
            <a:r>
              <a:rPr lang="es-ES" sz="1200" dirty="0">
                <a:solidFill>
                  <a:srgbClr val="000000"/>
                </a:solidFill>
                <a:latin typeface="Arial" panose="020B0604020202020204" pitchFamily="34" charset="0"/>
                <a:ea typeface="Calibri" panose="020F0502020204030204" pitchFamily="34" charset="0"/>
                <a:cs typeface="Times New Roman" panose="02020603050405020304" pitchFamily="18" charset="0"/>
              </a:rPr>
              <a:t>-</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La Universidad tiene el encargo social de la formación integral del hombre y en esta misión esencial, el profesor ocupa un lugar privilegiado, por ello debe tener una formación adecuada que lo capacite para responder a los retos profesionales que se le presentan</a:t>
            </a:r>
            <a:r>
              <a:rPr lang="es-E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p>
          <a:p>
            <a:pPr algn="just">
              <a:lnSpc>
                <a:spcPct val="115000"/>
              </a:lnSpc>
            </a:pPr>
            <a:endParaRPr lang="es-US" sz="20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2000" dirty="0">
                <a:latin typeface="Arial" panose="020B0604020202020204" pitchFamily="34" charset="0"/>
                <a:ea typeface="Calibri" panose="020F0502020204030204" pitchFamily="34" charset="0"/>
                <a:cs typeface="Arial" panose="020B0604020202020204" pitchFamily="34" charset="0"/>
              </a:rPr>
              <a:t>-La impartición de asignaturas según la concepción didáctica de tronco común ha permitido el enfoque interdisciplinario de los contenidos neurocientíficos lo que ha favorecido la formación integral de los estudiantes, su motivación profesional y la preparación académica de los profesores del colectivo interdisciplinario.</a:t>
            </a:r>
            <a:endParaRPr lang="es-U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13" name="Rectángulo 12"/>
          <p:cNvSpPr/>
          <p:nvPr/>
        </p:nvSpPr>
        <p:spPr>
          <a:xfrm>
            <a:off x="1222768" y="25398829"/>
            <a:ext cx="18753677" cy="4035400"/>
          </a:xfrm>
          <a:prstGeom prst="rect">
            <a:avLst/>
          </a:prstGeom>
        </p:spPr>
        <p:txBody>
          <a:bodyPr wrap="square">
            <a:spAutoFit/>
          </a:bodyPr>
          <a:lstStyle/>
          <a:p>
            <a:pPr algn="just">
              <a:lnSpc>
                <a:spcPct val="115000"/>
              </a:lnSpc>
            </a:pPr>
            <a:r>
              <a:rPr lang="es-ES" sz="1400" b="1" dirty="0">
                <a:latin typeface="Arial" panose="020B0604020202020204" pitchFamily="34" charset="0"/>
                <a:ea typeface="Times New Roman" panose="02020603050405020304" pitchFamily="18" charset="0"/>
                <a:cs typeface="Arial" panose="020B0604020202020204" pitchFamily="34" charset="0"/>
              </a:rPr>
              <a:t>Álvarez, M (2004).</a:t>
            </a:r>
            <a:r>
              <a:rPr lang="es-ES" sz="1400" b="1"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s-ES" sz="1400" b="1" i="1" dirty="0">
                <a:latin typeface="Arial" panose="020B0604020202020204" pitchFamily="34" charset="0"/>
                <a:ea typeface="Times New Roman" panose="02020603050405020304" pitchFamily="18" charset="0"/>
                <a:cs typeface="Arial" panose="020B0604020202020204" pitchFamily="34" charset="0"/>
              </a:rPr>
              <a:t>Interdisciplinariedad. Una aproximación desde la enseñanza-aprendizaje de las ciencias.</a:t>
            </a:r>
            <a:r>
              <a:rPr lang="es-ES" sz="1400" b="1"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s-ES" sz="1400" b="1" dirty="0">
                <a:latin typeface="Arial" panose="020B0604020202020204" pitchFamily="34" charset="0"/>
                <a:ea typeface="Times New Roman" panose="02020603050405020304" pitchFamily="18" charset="0"/>
                <a:cs typeface="Arial" panose="020B0604020202020204" pitchFamily="34" charset="0"/>
              </a:rPr>
              <a:t>La Habana: Editorial Pueblo y Educación.</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VE" sz="1400" b="1" dirty="0">
                <a:latin typeface="Arial" panose="020B0604020202020204" pitchFamily="34" charset="0"/>
                <a:ea typeface="Bitstream Vera Sans"/>
                <a:cs typeface="Arial" panose="020B0604020202020204" pitchFamily="34" charset="0"/>
              </a:rPr>
              <a:t>Caballero, L (2017</a:t>
            </a:r>
            <a:r>
              <a:rPr lang="es-VE" sz="1400" b="1" i="1" dirty="0">
                <a:latin typeface="Arial" panose="020B0604020202020204" pitchFamily="34" charset="0"/>
                <a:ea typeface="Bitstream Vera Sans"/>
                <a:cs typeface="Arial" panose="020B0604020202020204" pitchFamily="34" charset="0"/>
              </a:rPr>
              <a:t>). La interdisciplinariedad en la escuela: un reto para la calidad de la educación.</a:t>
            </a:r>
            <a:r>
              <a:rPr lang="es-VE" sz="1400" b="1" dirty="0">
                <a:latin typeface="Arial" panose="020B0604020202020204" pitchFamily="34" charset="0"/>
                <a:ea typeface="Bitstream Vera Sans"/>
                <a:cs typeface="Arial" panose="020B0604020202020204" pitchFamily="34" charset="0"/>
              </a:rPr>
              <a:t> La Habana: Instituto Central de Ciencias Pedagógicas.</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solidFill>
                  <a:srgbClr val="000000"/>
                </a:solidFill>
                <a:latin typeface="Arial" panose="020B0604020202020204" pitchFamily="34" charset="0"/>
                <a:ea typeface="Calibri" panose="020F0502020204030204" pitchFamily="34" charset="0"/>
                <a:cs typeface="Arial" panose="020B0604020202020204" pitchFamily="34" charset="0"/>
              </a:rPr>
              <a:t>Calzadilla, O. (2017) </a:t>
            </a:r>
            <a:r>
              <a:rPr lang="es-ES" sz="1400" b="1" i="1" dirty="0">
                <a:solidFill>
                  <a:srgbClr val="000000"/>
                </a:solidFill>
                <a:latin typeface="Arial" panose="020B0604020202020204" pitchFamily="34" charset="0"/>
                <a:ea typeface="Calibri" panose="020F0502020204030204" pitchFamily="34" charset="0"/>
                <a:cs typeface="Arial" panose="020B0604020202020204" pitchFamily="34" charset="0"/>
              </a:rPr>
              <a:t>La integración de las neurociencias en la formación inicial de docentes para las carreras de la educación inicial y básica: caso Cuba.</a:t>
            </a:r>
            <a:r>
              <a:rPr lang="es-ES" sz="1400" b="1" dirty="0">
                <a:latin typeface="Arial" panose="020B0604020202020204" pitchFamily="34" charset="0"/>
                <a:ea typeface="Calibri" panose="020F0502020204030204" pitchFamily="34" charset="0"/>
                <a:cs typeface="Arial" panose="020B0604020202020204" pitchFamily="34" charset="0"/>
              </a:rPr>
              <a:t> Revista Electrónica. “Actividades investigativas en Educación” </a:t>
            </a:r>
            <a:r>
              <a:rPr lang="es-ES" sz="1400" b="1" i="1" dirty="0">
                <a:solidFill>
                  <a:srgbClr val="000000"/>
                </a:solidFill>
                <a:latin typeface="Arial" panose="020B0604020202020204" pitchFamily="34" charset="0"/>
                <a:ea typeface="Calibri" panose="020F0502020204030204" pitchFamily="34" charset="0"/>
                <a:cs typeface="Arial" panose="020B0604020202020204" pitchFamily="34" charset="0"/>
              </a:rPr>
              <a:t>Volumen 17, Número 2 Mayo-Agosto pp. 1-27 </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 Pérez, D., Fuentes, N. (2016). </a:t>
            </a:r>
            <a:r>
              <a:rPr lang="es-ES" sz="1400" b="1" i="1" dirty="0">
                <a:latin typeface="Arial" panose="020B0604020202020204" pitchFamily="34" charset="0"/>
                <a:ea typeface="Calibri" panose="020F0502020204030204" pitchFamily="34" charset="0"/>
                <a:cs typeface="Arial" panose="020B0604020202020204" pitchFamily="34" charset="0"/>
              </a:rPr>
              <a:t>Programa de asignatura Anatomía y fisiología humana I.</a:t>
            </a:r>
            <a:r>
              <a:rPr lang="es-ES" sz="1400" b="1" dirty="0">
                <a:latin typeface="Arial" panose="020B0604020202020204" pitchFamily="34" charset="0"/>
                <a:ea typeface="Calibri" panose="020F0502020204030204" pitchFamily="34" charset="0"/>
                <a:cs typeface="Arial" panose="020B0604020202020204" pitchFamily="34" charset="0"/>
              </a:rPr>
              <a:t> Santa Clara. </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Maya, N. y Rivero, S. (2019). </a:t>
            </a:r>
            <a:r>
              <a:rPr lang="es-ES" sz="1400" b="1" i="1" dirty="0">
                <a:latin typeface="Arial" panose="020B0604020202020204" pitchFamily="34" charset="0"/>
                <a:ea typeface="Calibri" panose="020F0502020204030204" pitchFamily="34" charset="0"/>
                <a:cs typeface="Arial" panose="020B0604020202020204" pitchFamily="34" charset="0"/>
              </a:rPr>
              <a:t>Neurociencias y educación: una aproximación interdisciplinaria. </a:t>
            </a:r>
            <a:r>
              <a:rPr lang="es-ES" sz="1400" b="1" dirty="0">
                <a:latin typeface="Arial" panose="020B0604020202020204" pitchFamily="34" charset="0"/>
                <a:ea typeface="Calibri" panose="020F0502020204030204" pitchFamily="34" charset="0"/>
                <a:cs typeface="Arial" panose="020B0604020202020204" pitchFamily="34" charset="0"/>
              </a:rPr>
              <a:t>Revista Investigación Educativa, Volumen 15, 21-32, junio-diciembre.  </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Ministerio de Educación Superior. (2016). </a:t>
            </a:r>
            <a:r>
              <a:rPr lang="es-ES" sz="1400" b="1" i="1" dirty="0">
                <a:latin typeface="Arial" panose="020B0604020202020204" pitchFamily="34" charset="0"/>
                <a:ea typeface="Calibri" panose="020F0502020204030204" pitchFamily="34" charset="0"/>
                <a:cs typeface="Arial" panose="020B0604020202020204" pitchFamily="34" charset="0"/>
              </a:rPr>
              <a:t>Programa de la disciplina Formación Pedagógica General. Tronco común para la Educación infantil.</a:t>
            </a:r>
            <a:r>
              <a:rPr lang="es-ES" sz="1400" b="1" dirty="0">
                <a:latin typeface="Arial" panose="020B0604020202020204" pitchFamily="34" charset="0"/>
                <a:ea typeface="Calibri" panose="020F0502020204030204" pitchFamily="34" charset="0"/>
                <a:cs typeface="Arial" panose="020B0604020202020204" pitchFamily="34" charset="0"/>
              </a:rPr>
              <a:t> La Habana. </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Ministerio de Educación Superior MES (2016). </a:t>
            </a:r>
            <a:r>
              <a:rPr lang="es-ES" sz="1400" b="1" i="1" dirty="0">
                <a:latin typeface="Arial" panose="020B0604020202020204" pitchFamily="34" charset="0"/>
                <a:ea typeface="Calibri" panose="020F0502020204030204" pitchFamily="34" charset="0"/>
                <a:cs typeface="Arial" panose="020B0604020202020204" pitchFamily="34" charset="0"/>
              </a:rPr>
              <a:t>Documento Base para el diseño de los planes de estudio E.</a:t>
            </a:r>
            <a:r>
              <a:rPr lang="es-ES" sz="1400" b="1" dirty="0">
                <a:latin typeface="Arial" panose="020B0604020202020204" pitchFamily="34" charset="0"/>
                <a:ea typeface="Calibri" panose="020F0502020204030204" pitchFamily="34" charset="0"/>
                <a:cs typeface="Arial" panose="020B0604020202020204" pitchFamily="34" charset="0"/>
              </a:rPr>
              <a:t> La Habana.</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Ministerio de Educación Superior MES. (2016). </a:t>
            </a:r>
            <a:r>
              <a:rPr lang="es-ES" sz="1400" b="1" i="1" dirty="0">
                <a:latin typeface="Arial" panose="020B0604020202020204" pitchFamily="34" charset="0"/>
                <a:ea typeface="Calibri" panose="020F0502020204030204" pitchFamily="34" charset="0"/>
                <a:cs typeface="Arial" panose="020B0604020202020204" pitchFamily="34" charset="0"/>
              </a:rPr>
              <a:t>Modelo del profesional Licenciatura en Educación Logopedia Plan de estudio E.</a:t>
            </a:r>
            <a:r>
              <a:rPr lang="es-ES" sz="1400" b="1" dirty="0">
                <a:latin typeface="Arial" panose="020B0604020202020204" pitchFamily="34" charset="0"/>
                <a:ea typeface="Calibri" panose="020F0502020204030204" pitchFamily="34" charset="0"/>
                <a:cs typeface="Arial" panose="020B0604020202020204" pitchFamily="34" charset="0"/>
              </a:rPr>
              <a:t> La Habana. </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err="1">
                <a:latin typeface="Arial" panose="020B0604020202020204" pitchFamily="34" charset="0"/>
                <a:ea typeface="Calibri" panose="020F0502020204030204" pitchFamily="34" charset="0"/>
                <a:cs typeface="Arial" panose="020B0604020202020204" pitchFamily="34" charset="0"/>
              </a:rPr>
              <a:t>Montoro</a:t>
            </a:r>
            <a:r>
              <a:rPr lang="es-ES" sz="1400" b="1" dirty="0">
                <a:latin typeface="Arial" panose="020B0604020202020204" pitchFamily="34" charset="0"/>
                <a:ea typeface="Calibri" panose="020F0502020204030204" pitchFamily="34" charset="0"/>
                <a:cs typeface="Arial" panose="020B0604020202020204" pitchFamily="34" charset="0"/>
              </a:rPr>
              <a:t>, M. R. (1999). Los profesores del siglo XXI y la calidad de la enseñanza universitaria: en torno a la formación. </a:t>
            </a:r>
            <a:r>
              <a:rPr lang="es-ES" sz="1400" b="1" i="1" dirty="0">
                <a:latin typeface="Arial" panose="020B0604020202020204" pitchFamily="34" charset="0"/>
                <a:ea typeface="Calibri" panose="020F0502020204030204" pitchFamily="34" charset="0"/>
                <a:cs typeface="Arial" panose="020B0604020202020204" pitchFamily="34" charset="0"/>
              </a:rPr>
              <a:t>Revista electrónica interuniversitaria de formación del profesorado</a:t>
            </a:r>
            <a:r>
              <a:rPr lang="es-ES" sz="1400" b="1" dirty="0">
                <a:latin typeface="Arial" panose="020B0604020202020204" pitchFamily="34" charset="0"/>
                <a:ea typeface="Calibri" panose="020F0502020204030204" pitchFamily="34" charset="0"/>
                <a:cs typeface="Arial" panose="020B0604020202020204" pitchFamily="34" charset="0"/>
              </a:rPr>
              <a:t>, 99-105. </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Muñoz M, C. (2008). Universidades y promoción de salud: ¿cómo alcanzar el punto de encuentro? </a:t>
            </a:r>
            <a:r>
              <a:rPr lang="es-ES" sz="1400" b="1" i="1" dirty="0">
                <a:latin typeface="Arial" panose="020B0604020202020204" pitchFamily="34" charset="0"/>
                <a:ea typeface="Calibri" panose="020F0502020204030204" pitchFamily="34" charset="0"/>
                <a:cs typeface="Arial" panose="020B0604020202020204" pitchFamily="34" charset="0"/>
              </a:rPr>
              <a:t>Revista Panamericana de Salud Pública</a:t>
            </a:r>
            <a:r>
              <a:rPr lang="es-ES" sz="1400" b="1" dirty="0">
                <a:latin typeface="Arial" panose="020B0604020202020204" pitchFamily="34" charset="0"/>
                <a:ea typeface="Calibri" panose="020F0502020204030204" pitchFamily="34" charset="0"/>
                <a:cs typeface="Arial" panose="020B0604020202020204" pitchFamily="34" charset="0"/>
              </a:rPr>
              <a:t>, 139-146. </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Puentes de Armas (2019). </a:t>
            </a:r>
            <a:r>
              <a:rPr lang="es-ES" sz="1400" b="1" i="1" dirty="0">
                <a:latin typeface="Arial" panose="020B0604020202020204" pitchFamily="34" charset="0"/>
                <a:ea typeface="Calibri" panose="020F0502020204030204" pitchFamily="34" charset="0"/>
                <a:cs typeface="Arial" panose="020B0604020202020204" pitchFamily="34" charset="0"/>
              </a:rPr>
              <a:t>Las neurociencias para la educación inclusiva en la formación del profesional de la educación infantil. MENDIVE. </a:t>
            </a:r>
            <a:r>
              <a:rPr lang="es-ES" sz="1400" b="1" i="1" dirty="0" err="1">
                <a:latin typeface="Arial" panose="020B0604020202020204" pitchFamily="34" charset="0"/>
                <a:ea typeface="Calibri" panose="020F0502020204030204" pitchFamily="34" charset="0"/>
                <a:cs typeface="Arial" panose="020B0604020202020204" pitchFamily="34" charset="0"/>
              </a:rPr>
              <a:t>vol</a:t>
            </a:r>
            <a:r>
              <a:rPr lang="es-ES" sz="1400" b="1" i="1" dirty="0">
                <a:latin typeface="Arial" panose="020B0604020202020204" pitchFamily="34" charset="0"/>
                <a:ea typeface="Calibri" panose="020F0502020204030204" pitchFamily="34" charset="0"/>
                <a:cs typeface="Arial" panose="020B0604020202020204" pitchFamily="34" charset="0"/>
              </a:rPr>
              <a:t> 17 no. 3 </a:t>
            </a:r>
            <a:r>
              <a:rPr lang="es-ES" sz="1400" b="1" i="1" dirty="0" err="1">
                <a:latin typeface="Arial" panose="020B0604020202020204" pitchFamily="34" charset="0"/>
                <a:ea typeface="Calibri" panose="020F0502020204030204" pitchFamily="34" charset="0"/>
                <a:cs typeface="Arial" panose="020B0604020202020204" pitchFamily="34" charset="0"/>
              </a:rPr>
              <a:t>pp</a:t>
            </a:r>
            <a:r>
              <a:rPr lang="es-ES" sz="1400" b="1" i="1" dirty="0">
                <a:latin typeface="Arial" panose="020B0604020202020204" pitchFamily="34" charset="0"/>
                <a:ea typeface="Calibri" panose="020F0502020204030204" pitchFamily="34" charset="0"/>
                <a:cs typeface="Arial" panose="020B0604020202020204" pitchFamily="34" charset="0"/>
              </a:rPr>
              <a:t> 333-345 http://mendive.upr.edu.cu</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Silva, P. H. (2011). </a:t>
            </a:r>
            <a:r>
              <a:rPr lang="es-ES" sz="1400" b="1" i="1" dirty="0">
                <a:latin typeface="Arial" panose="020B0604020202020204" pitchFamily="34" charset="0"/>
                <a:ea typeface="Calibri" panose="020F0502020204030204" pitchFamily="34" charset="0"/>
                <a:cs typeface="Arial" panose="020B0604020202020204" pitchFamily="34" charset="0"/>
              </a:rPr>
              <a:t>La Educación Superior. Retos y perspectivas en la sociedad cubana.</a:t>
            </a:r>
            <a:r>
              <a:rPr lang="es-ES" sz="1400" b="1" dirty="0">
                <a:latin typeface="Arial" panose="020B0604020202020204" pitchFamily="34" charset="0"/>
                <a:ea typeface="Calibri" panose="020F0502020204030204" pitchFamily="34" charset="0"/>
                <a:cs typeface="Arial" panose="020B0604020202020204" pitchFamily="34" charset="0"/>
              </a:rPr>
              <a:t> La Habana: Sello Editor Educación cubana.</a:t>
            </a:r>
            <a:endParaRPr lang="es-US" sz="1400" b="1" dirty="0">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UNESCO. (2016). Objetivos de desarrollo sostenible. </a:t>
            </a:r>
            <a:r>
              <a:rPr lang="es-ES" sz="1400" b="1" i="1" dirty="0">
                <a:latin typeface="Arial" panose="020B0604020202020204" pitchFamily="34" charset="0"/>
                <a:ea typeface="Calibri" panose="020F0502020204030204" pitchFamily="34" charset="0"/>
                <a:cs typeface="Arial" panose="020B0604020202020204" pitchFamily="34" charset="0"/>
              </a:rPr>
              <a:t>Cultura y desarrollo Agenda 2030</a:t>
            </a:r>
            <a:r>
              <a:rPr lang="es-ES" sz="1400" b="1" dirty="0">
                <a:latin typeface="Arial" panose="020B0604020202020204" pitchFamily="34" charset="0"/>
                <a:ea typeface="Calibri" panose="020F0502020204030204" pitchFamily="34" charset="0"/>
                <a:cs typeface="Arial" panose="020B0604020202020204" pitchFamily="34" charset="0"/>
              </a:rPr>
              <a:t>, 77-82.</a:t>
            </a:r>
            <a:r>
              <a:rPr lang="es-ES" sz="1400" b="1" dirty="0">
                <a:solidFill>
                  <a:srgbClr val="FF0000"/>
                </a:solidFill>
                <a:latin typeface="Arial" panose="020B0604020202020204" pitchFamily="34" charset="0"/>
                <a:ea typeface="Calibri" panose="020F0502020204030204" pitchFamily="34" charset="0"/>
                <a:cs typeface="Arial" panose="020B0604020202020204" pitchFamily="34" charset="0"/>
              </a:rPr>
              <a:t> </a:t>
            </a:r>
            <a:endParaRPr lang="es-US" sz="1400" b="1" dirty="0">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Vidal, F. (2021) </a:t>
            </a:r>
            <a:r>
              <a:rPr lang="es-ES" sz="1400" b="1" i="1" dirty="0">
                <a:latin typeface="Arial" panose="020B0604020202020204" pitchFamily="34" charset="0"/>
                <a:ea typeface="Calibri" panose="020F0502020204030204" pitchFamily="34" charset="0"/>
                <a:cs typeface="Arial" panose="020B0604020202020204" pitchFamily="34" charset="0"/>
              </a:rPr>
              <a:t>La </a:t>
            </a:r>
            <a:r>
              <a:rPr lang="es-ES" sz="1400" b="1" i="1" dirty="0" err="1">
                <a:latin typeface="Arial" panose="020B0604020202020204" pitchFamily="34" charset="0"/>
                <a:ea typeface="Calibri" panose="020F0502020204030204" pitchFamily="34" charset="0"/>
                <a:cs typeface="Arial" panose="020B0604020202020204" pitchFamily="34" charset="0"/>
              </a:rPr>
              <a:t>neurointerdisciplinariedad</a:t>
            </a:r>
            <a:r>
              <a:rPr lang="es-ES" sz="1400" b="1" i="1" dirty="0">
                <a:latin typeface="Arial" panose="020B0604020202020204" pitchFamily="34" charset="0"/>
                <a:ea typeface="Calibri" panose="020F0502020204030204" pitchFamily="34" charset="0"/>
                <a:cs typeface="Arial" panose="020B0604020202020204" pitchFamily="34" charset="0"/>
              </a:rPr>
              <a:t>, ¿realidad fecunda o publicidad engañosa?</a:t>
            </a:r>
            <a:r>
              <a:rPr lang="es-ES" sz="14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s-ES" sz="1400" b="1" u="sng" dirty="0">
                <a:solidFill>
                  <a:srgbClr val="FF0000"/>
                </a:solidFill>
                <a:latin typeface="Arial" panose="020B0604020202020204" pitchFamily="34" charset="0"/>
                <a:ea typeface="Calibri" panose="020F0502020204030204" pitchFamily="34" charset="0"/>
                <a:cs typeface="Arial" panose="020B0604020202020204" pitchFamily="34" charset="0"/>
                <a:hlinkClick r:id="rId3"/>
              </a:rPr>
              <a:t>http://www.investigacionyciencia.es/revistas/menteycerebro</a:t>
            </a:r>
            <a:r>
              <a:rPr lang="es-ES" sz="1400" b="1" dirty="0">
                <a:solidFill>
                  <a:srgbClr val="FF0000"/>
                </a:solidFill>
                <a:latin typeface="Arial" panose="020B0604020202020204" pitchFamily="34" charset="0"/>
                <a:ea typeface="Calibri" panose="020F0502020204030204" pitchFamily="34" charset="0"/>
                <a:cs typeface="Arial" panose="020B0604020202020204" pitchFamily="34" charset="0"/>
              </a:rPr>
              <a:t> </a:t>
            </a:r>
            <a:endParaRPr lang="es-US" sz="14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ES" sz="1400" b="1" dirty="0">
                <a:latin typeface="Arial" panose="020B0604020202020204" pitchFamily="34" charset="0"/>
                <a:ea typeface="Calibri" panose="020F0502020204030204" pitchFamily="34" charset="0"/>
                <a:cs typeface="Arial" panose="020B0604020202020204" pitchFamily="34" charset="0"/>
              </a:rPr>
              <a:t>Zayas, C. A. (1995). </a:t>
            </a:r>
            <a:r>
              <a:rPr lang="es-ES" sz="1400" b="1" i="1" dirty="0">
                <a:latin typeface="Arial" panose="020B0604020202020204" pitchFamily="34" charset="0"/>
                <a:ea typeface="Calibri" panose="020F0502020204030204" pitchFamily="34" charset="0"/>
                <a:cs typeface="Arial" panose="020B0604020202020204" pitchFamily="34" charset="0"/>
              </a:rPr>
              <a:t>La Universidad como institución social.</a:t>
            </a:r>
            <a:r>
              <a:rPr lang="es-ES" sz="1400" b="1" dirty="0">
                <a:latin typeface="Arial" panose="020B0604020202020204" pitchFamily="34" charset="0"/>
                <a:ea typeface="Calibri" panose="020F0502020204030204" pitchFamily="34" charset="0"/>
                <a:cs typeface="Arial" panose="020B0604020202020204" pitchFamily="34" charset="0"/>
              </a:rPr>
              <a:t> Santiago de Cuba.</a:t>
            </a:r>
            <a:endParaRPr lang="es-US" sz="1400" b="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414</TotalTime>
  <Words>1060</Words>
  <Application>Microsoft Office PowerPoint</Application>
  <PresentationFormat>Personalizado</PresentationFormat>
  <Paragraphs>53</Paragraphs>
  <Slides>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vt:i4>
      </vt:variant>
    </vt:vector>
  </HeadingPairs>
  <TitlesOfParts>
    <vt:vector size="9" baseType="lpstr">
      <vt:lpstr>Arial</vt:lpstr>
      <vt:lpstr>Arial Narrow</vt:lpstr>
      <vt:lpstr>Bitstream Vera Sans</vt:lpstr>
      <vt:lpstr>Calibri</vt:lpstr>
      <vt:lpstr>Calibri Light</vt:lpstr>
      <vt:lpstr>Liberation Serif</vt:lpstr>
      <vt:lpstr>Times New Roman</vt:lpstr>
      <vt:lpstr>Tema de Office</vt:lpstr>
      <vt:lpstr>IX Taller Internacional sobre la formación universitaria de profesionales de educación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OMAR</cp:lastModifiedBy>
  <cp:revision>24</cp:revision>
  <dcterms:created xsi:type="dcterms:W3CDTF">2021-12-21T16:45:31Z</dcterms:created>
  <dcterms:modified xsi:type="dcterms:W3CDTF">2022-01-21T02:34:33Z</dcterms:modified>
</cp:coreProperties>
</file>