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3" autoAdjust="0"/>
    <p:restoredTop sz="94660"/>
  </p:normalViewPr>
  <p:slideViewPr>
    <p:cSldViewPr snapToGrid="0">
      <p:cViewPr>
        <p:scale>
          <a:sx n="33" d="100"/>
          <a:sy n="33" d="100"/>
        </p:scale>
        <p:origin x="-1632" y="2130"/>
      </p:cViewPr>
      <p:guideLst>
        <p:guide orient="horz" pos="10318"/>
        <p:guide pos="69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1/18/2022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repositorio.geotech.cu/jspui/bitstream/1234/2727/1/"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repositorio.geotech.cu/jspui/bitstream/1234/2864/1/Plan%20de%20Estado%20para%20el%20Enfrentamiento%20al%20Cambio%20Clim%C3%A1tico%20en%20la%20Rep%C3%BAblica%20de%20Cuba%20%28Tarea%20Vida%2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49" y="229581"/>
            <a:ext cx="21202649" cy="31145769"/>
          </a:xfrm>
          <a:prstGeom prst="rect">
            <a:avLst/>
          </a:prstGeom>
        </p:spPr>
      </p:pic>
      <p:sp>
        <p:nvSpPr>
          <p:cNvPr id="2" name="Título 1"/>
          <p:cNvSpPr>
            <a:spLocks noGrp="1"/>
          </p:cNvSpPr>
          <p:nvPr>
            <p:ph type="ctrTitle"/>
          </p:nvPr>
        </p:nvSpPr>
        <p:spPr>
          <a:xfrm>
            <a:off x="2118895" y="5557798"/>
            <a:ext cx="17722096" cy="771526"/>
          </a:xfrm>
        </p:spPr>
        <p:txBody>
          <a:bodyPr>
            <a:noAutofit/>
          </a:bodyPr>
          <a:lstStyle/>
          <a:p>
            <a:r>
              <a:rPr lang="es-ES" sz="3600" dirty="0"/>
              <a:t>XIII Taller Internacional “Universidad, Medio Ambiente, Energía y Desarrollo Sostenible”.</a:t>
            </a:r>
            <a:endParaRPr lang="pt-PT" sz="3600" dirty="0"/>
          </a:p>
        </p:txBody>
      </p:sp>
      <p:sp>
        <p:nvSpPr>
          <p:cNvPr id="28" name="Título 1"/>
          <p:cNvSpPr txBox="1">
            <a:spLocks/>
          </p:cNvSpPr>
          <p:nvPr/>
        </p:nvSpPr>
        <p:spPr>
          <a:xfrm>
            <a:off x="1283493" y="6806162"/>
            <a:ext cx="19029402" cy="1114206"/>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000" b="1" dirty="0"/>
              <a:t>LA TAREA VIDA INTEGRADA A LA FORMACIÓN INICIAL DEL MAESTRO PRIMARIO EN CENTROS UNIVERSITARIOS </a:t>
            </a:r>
            <a:r>
              <a:rPr lang="es-ES" sz="4000" b="1" dirty="0" smtClean="0"/>
              <a:t>MUNICIPALES</a:t>
            </a:r>
            <a:endParaRPr lang="pt-PT" sz="4000" dirty="0"/>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1148179" y="8151248"/>
            <a:ext cx="19507199" cy="1049902"/>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just">
              <a:buNone/>
            </a:pPr>
            <a:r>
              <a:rPr lang="es-ES" sz="3200" dirty="0"/>
              <a:t>Autores: Dr.C. Amado Martínez Morgado. Prof. Titular., MsC. Alexander Pérez Beltrán. Prof. Asistente. Profesores del Centro Universitario Municipal Yateras, Universidad Guantánamo. Cuba.</a:t>
            </a:r>
            <a:endParaRPr lang="pt-PT" sz="3200" dirty="0"/>
          </a:p>
        </p:txBody>
      </p:sp>
      <p:sp>
        <p:nvSpPr>
          <p:cNvPr id="38" name="Text Placeholder 28">
            <a:extLst>
              <a:ext uri="{FF2B5EF4-FFF2-40B4-BE49-F238E27FC236}">
                <a16:creationId xmlns="" xmlns:a16="http://schemas.microsoft.com/office/drawing/2014/main" id="{FCB797DF-A438-244B-B34C-CCF348A4370E}"/>
              </a:ext>
            </a:extLst>
          </p:cNvPr>
          <p:cNvSpPr txBox="1">
            <a:spLocks/>
          </p:cNvSpPr>
          <p:nvPr/>
        </p:nvSpPr>
        <p:spPr>
          <a:xfrm>
            <a:off x="5932999" y="22214032"/>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948154" y="10111856"/>
            <a:ext cx="19364741" cy="2495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214018" y="13775733"/>
            <a:ext cx="19098875" cy="4140791"/>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spcBef>
                <a:spcPts val="0"/>
              </a:spcBef>
            </a:pPr>
            <a:r>
              <a:rPr lang="es-ES" sz="2400" dirty="0"/>
              <a:t>La Tarea Vida refiere el “</a:t>
            </a:r>
            <a:r>
              <a:rPr lang="es-ES" sz="2400" b="1" dirty="0"/>
              <a:t>Plan de Estado cubano para el enfrentamiento al Cambio climático</a:t>
            </a:r>
            <a:r>
              <a:rPr lang="es-ES" sz="2400" dirty="0"/>
              <a:t>”, inspirado en el pensamiento del líder histórico de la Revolución cubana Fidel Castro Ruz.</a:t>
            </a:r>
            <a:endParaRPr lang="pt-PT" sz="2400" dirty="0"/>
          </a:p>
          <a:p>
            <a:pPr algn="just">
              <a:spcBef>
                <a:spcPts val="0"/>
              </a:spcBef>
              <a:spcAft>
                <a:spcPts val="600"/>
              </a:spcAft>
            </a:pPr>
            <a:r>
              <a:rPr lang="es-ES" sz="2400" dirty="0"/>
              <a:t>El contenido de la integración del  Plan de Estado cubano para el enfrentamiento al Cambio climático a la formación inicial del maestro primario, está determinado a partir de las  5 acciones estratégicas que conforman el plan. Desde la concepción didáctica que se propone, la integración se concibe en dos dimensiones como se ilustra a continuación</a:t>
            </a:r>
            <a:r>
              <a:rPr lang="es-ES" sz="2400" dirty="0" smtClean="0"/>
              <a:t>.</a:t>
            </a:r>
          </a:p>
          <a:p>
            <a:pPr algn="just">
              <a:spcBef>
                <a:spcPts val="0"/>
              </a:spcBef>
              <a:spcAft>
                <a:spcPts val="600"/>
              </a:spcAft>
            </a:pPr>
            <a:r>
              <a:rPr lang="es-ES" sz="2400" b="1" dirty="0" smtClean="0"/>
              <a:t>Dimensión </a:t>
            </a:r>
            <a:r>
              <a:rPr lang="es-ES" sz="2400" b="1" dirty="0"/>
              <a:t>teórica: </a:t>
            </a:r>
            <a:r>
              <a:rPr lang="es-ES" sz="2400" dirty="0"/>
              <a:t>Integra el sistema de conocimientos y habilidades con sus respectivos niveles de desarrollo y evaluación a tener en cuenta para el enfrentamiento al Cambio climático, como parte de la labor educativa del Maestro Primario</a:t>
            </a:r>
            <a:r>
              <a:rPr lang="es-ES" sz="2400" dirty="0" smtClean="0"/>
              <a:t>. Ejemplo:</a:t>
            </a:r>
          </a:p>
          <a:p>
            <a:pPr lvl="0" algn="just">
              <a:spcBef>
                <a:spcPts val="0"/>
              </a:spcBef>
            </a:pPr>
            <a:r>
              <a:rPr lang="es-ES" sz="2000" dirty="0"/>
              <a:t>El cambio climático un problema del medio ambiente a escala mundial.</a:t>
            </a:r>
            <a:endParaRPr lang="pt-PT" sz="2000" dirty="0"/>
          </a:p>
          <a:p>
            <a:pPr lvl="0" algn="just">
              <a:spcBef>
                <a:spcPts val="0"/>
              </a:spcBef>
            </a:pPr>
            <a:r>
              <a:rPr lang="es-ES" sz="2000" dirty="0"/>
              <a:t>El medio ambiente en Cuba. Diagnóstico ambiental comunitario.</a:t>
            </a:r>
            <a:endParaRPr lang="pt-PT" sz="2000" dirty="0"/>
          </a:p>
          <a:p>
            <a:pPr lvl="0" algn="just">
              <a:spcBef>
                <a:spcPts val="0"/>
              </a:spcBef>
            </a:pPr>
            <a:r>
              <a:rPr lang="es-ES" sz="2000" dirty="0"/>
              <a:t>Peligro, Vulnerabilidad y Riesgos ante el cambio climático. Principales  impactos.</a:t>
            </a:r>
            <a:endParaRPr lang="pt-PT" sz="2000" dirty="0"/>
          </a:p>
          <a:p>
            <a:pPr lvl="0" algn="just">
              <a:spcBef>
                <a:spcPts val="0"/>
              </a:spcBef>
            </a:pPr>
            <a:r>
              <a:rPr lang="es-ES" sz="2000" dirty="0"/>
              <a:t>Algunas medidas de adaptación para enfrentar los impactos del cambio climático en Cuba.</a:t>
            </a:r>
            <a:endParaRPr lang="pt-PT" sz="2000" dirty="0"/>
          </a:p>
          <a:p>
            <a:pPr algn="just">
              <a:spcBef>
                <a:spcPts val="0"/>
              </a:spcBef>
              <a:spcAft>
                <a:spcPts val="600"/>
              </a:spcAft>
            </a:pPr>
            <a:r>
              <a:rPr lang="es-ES" sz="2400" b="1" dirty="0" smtClean="0"/>
              <a:t>Dimensión </a:t>
            </a:r>
            <a:r>
              <a:rPr lang="es-ES" sz="2400" b="1" dirty="0"/>
              <a:t>metodológica: </a:t>
            </a:r>
            <a:r>
              <a:rPr lang="es-ES" sz="2400" dirty="0"/>
              <a:t>Integra las formas de organización del proceso de formación inicial del maestro primario, para el tratamiento de la educación  en el enfrentamiento al Cambio climático en todos sus componentes (académico, laboral, investigativo y extensionista). </a:t>
            </a:r>
            <a:endParaRPr lang="es-ES" sz="2400" dirty="0" smtClean="0"/>
          </a:p>
          <a:p>
            <a:pPr algn="just">
              <a:spcBef>
                <a:spcPts val="0"/>
              </a:spcBef>
              <a:spcAft>
                <a:spcPts val="600"/>
              </a:spcAft>
            </a:pPr>
            <a:endParaRPr lang="pt-PT" sz="2400" dirty="0"/>
          </a:p>
          <a:p>
            <a:pPr algn="just">
              <a:spcBef>
                <a:spcPts val="0"/>
              </a:spcBef>
            </a:pPr>
            <a:endParaRPr lang="pt-PT" sz="2400" dirty="0"/>
          </a:p>
          <a:p>
            <a:pPr algn="just">
              <a:spcBef>
                <a:spcPts val="0"/>
              </a:spcBef>
            </a:pPr>
            <a:endParaRPr lang="pt-PT" sz="2400" dirty="0"/>
          </a:p>
        </p:txBody>
      </p:sp>
      <p:sp>
        <p:nvSpPr>
          <p:cNvPr id="42" name="Rectángulo 41"/>
          <p:cNvSpPr/>
          <p:nvPr/>
        </p:nvSpPr>
        <p:spPr>
          <a:xfrm>
            <a:off x="948155" y="13689047"/>
            <a:ext cx="19564766" cy="4468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283494" y="19068392"/>
            <a:ext cx="18857536" cy="2848634"/>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spcBef>
                <a:spcPts val="0"/>
              </a:spcBef>
              <a:spcAft>
                <a:spcPts val="600"/>
              </a:spcAft>
            </a:pPr>
            <a:r>
              <a:rPr lang="es-ES" sz="2400" dirty="0"/>
              <a:t>La concepción didáctica para la educación en el enfrentamiento al cambio climático a partir de la integración de la “Tarea Vida” en la formación inicial del maestro primario desde los Centros Universitarios Municipales se concibe teniendo en cuenta las  potencialidades de la disciplina principal integradora. </a:t>
            </a:r>
            <a:endParaRPr lang="pt-PT" sz="2400" dirty="0"/>
          </a:p>
          <a:p>
            <a:pPr algn="just">
              <a:spcBef>
                <a:spcPts val="0"/>
              </a:spcBef>
              <a:spcAft>
                <a:spcPts val="600"/>
              </a:spcAft>
            </a:pPr>
            <a:r>
              <a:rPr lang="es-ES" sz="2400" dirty="0"/>
              <a:t>La concepción didáctica propuesta es un resultado científico pertinente ante el problema que se investiga, pues representa adecuadamente dicho proceso; la cual posee una estructura apropiada a partir de las dimensiones que dinamizan el proceso de integración.  </a:t>
            </a:r>
            <a:endParaRPr lang="pt-PT" sz="2400" dirty="0"/>
          </a:p>
          <a:p>
            <a:pPr algn="just">
              <a:spcBef>
                <a:spcPts val="0"/>
              </a:spcBef>
              <a:spcAft>
                <a:spcPts val="600"/>
              </a:spcAft>
            </a:pPr>
            <a:r>
              <a:rPr lang="es-ES" sz="2400" dirty="0"/>
              <a:t>La educación  para el enfrentamiento al cambio climático en la formación del maestro primario,  debe considerarse como un sub-proceso singular al proceso de formación inicial, teniendo en cuenta que en la medida que esta educación se alcanza, más efectiva será su gestión educativa ante el cambio climático.</a:t>
            </a:r>
            <a:endParaRPr lang="pt-PT" sz="2400" dirty="0"/>
          </a:p>
        </p:txBody>
      </p:sp>
      <p:sp>
        <p:nvSpPr>
          <p:cNvPr id="44" name="Rectángulo 43"/>
          <p:cNvSpPr/>
          <p:nvPr/>
        </p:nvSpPr>
        <p:spPr>
          <a:xfrm>
            <a:off x="948154" y="19068391"/>
            <a:ext cx="19564767" cy="31456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214018" y="23220335"/>
            <a:ext cx="19098875" cy="2807499"/>
          </a:xfrm>
          <a:prstGeom prst="rect">
            <a:avLst/>
          </a:prstGeom>
        </p:spPr>
        <p:txBody>
          <a:bodyPr vert="horz" lIns="91440" tIns="45720" rIns="91440" bIns="45720" rtlCol="0">
            <a:normAutofit fontScale="5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spcBef>
                <a:spcPts val="0"/>
              </a:spcBef>
            </a:pPr>
            <a:r>
              <a:rPr lang="es-ES" sz="3600" dirty="0"/>
              <a:t>Azorín Abellán, C. M. (2015). Integración pedagógica de </a:t>
            </a:r>
            <a:r>
              <a:rPr lang="es-ES" sz="3600" dirty="0" err="1"/>
              <a:t>wix</a:t>
            </a:r>
            <a:r>
              <a:rPr lang="es-ES" sz="3600" dirty="0"/>
              <a:t> en educación primaria. Píxel-Bit, Revista de Medios y Educación, 47, 163-177. https://doi.org/10.12795/pixelbit.2015.i47.11</a:t>
            </a:r>
            <a:endParaRPr lang="pt-PT" sz="3600" dirty="0"/>
          </a:p>
          <a:p>
            <a:pPr algn="just">
              <a:spcBef>
                <a:spcPts val="0"/>
              </a:spcBef>
            </a:pPr>
            <a:r>
              <a:rPr lang="es-ES" sz="3600" dirty="0"/>
              <a:t>Comisión Económica para América Latina y el Caribe. (2019). Agenda 2030 y los objetivos del desarrollo sostenible: una oportunidad para América Latina y el Caribe. https://repositorio.cepal.org/bitstream/handle/11362/40155/24/S1801141_es.pdf</a:t>
            </a:r>
            <a:endParaRPr lang="pt-PT" sz="3600" dirty="0"/>
          </a:p>
          <a:p>
            <a:pPr algn="just">
              <a:spcBef>
                <a:spcPts val="0"/>
              </a:spcBef>
            </a:pPr>
            <a:r>
              <a:rPr lang="es-ES" sz="3600" dirty="0"/>
              <a:t>Cuba. Ministerio de Ciencia, Tecnología y Medio Ambiente. (2016). Estrategia Ambiental Nacional 2016 / 2020. </a:t>
            </a:r>
            <a:r>
              <a:rPr lang="es-ES" sz="3600" u="sng" dirty="0">
                <a:hlinkClick r:id="rId3"/>
              </a:rPr>
              <a:t>http://repositorio.geotech.cu/jspui/bitstream/1234/2727/1/</a:t>
            </a:r>
            <a:endParaRPr lang="pt-PT" sz="3600" dirty="0"/>
          </a:p>
          <a:p>
            <a:pPr algn="just">
              <a:spcBef>
                <a:spcPts val="0"/>
              </a:spcBef>
            </a:pPr>
            <a:r>
              <a:rPr lang="es-ES" sz="3600" dirty="0"/>
              <a:t> Cuba. Ministerio de Educación, Comisión Nacional de Carrera. (2016). Modelo del Profesional, Carrera Licenciatura en Educación.  Primaria. </a:t>
            </a:r>
            <a:endParaRPr lang="pt-PT" sz="3600" dirty="0"/>
          </a:p>
          <a:p>
            <a:pPr algn="just">
              <a:spcBef>
                <a:spcPts val="0"/>
              </a:spcBef>
            </a:pPr>
            <a:r>
              <a:rPr lang="es-ES" sz="3600" dirty="0"/>
              <a:t>Cuba. Ministerio de Ciencia Tecnología y Medio Ambiente. (2017). Plan de Estado para el Enfrentamiento al Cambio climático en la República de Cuba. </a:t>
            </a:r>
            <a:r>
              <a:rPr lang="es-ES" sz="3600" dirty="0">
                <a:hlinkClick r:id="rId4"/>
              </a:rPr>
              <a:t>http://repositorio.geotech.cu/</a:t>
            </a:r>
            <a:endParaRPr lang="pt-PT" sz="3600" dirty="0"/>
          </a:p>
          <a:p>
            <a:pPr algn="just">
              <a:spcBef>
                <a:spcPts val="0"/>
              </a:spcBef>
            </a:pPr>
            <a:r>
              <a:rPr lang="es-ES" sz="3600" dirty="0"/>
              <a:t>Hernández, M. E. M. (2018). La integración de las TIC como vía para optimizar el proceso de enseñanza aprendizaje en la Educación Superior en Colombia [Http://purl.org/dc/dcmitype/Text, </a:t>
            </a:r>
            <a:r>
              <a:rPr lang="es-ES" sz="3600" dirty="0" err="1"/>
              <a:t>Universitat</a:t>
            </a:r>
            <a:r>
              <a:rPr lang="es-ES" sz="3600" dirty="0"/>
              <a:t> </a:t>
            </a:r>
            <a:r>
              <a:rPr lang="es-ES" sz="3600" dirty="0" err="1"/>
              <a:t>d’Alacant</a:t>
            </a:r>
            <a:r>
              <a:rPr lang="es-ES" sz="3600" dirty="0"/>
              <a:t> - Universidad de Alicante]. https://dialnet.</a:t>
            </a:r>
            <a:endParaRPr lang="pt-PT" sz="3600" dirty="0"/>
          </a:p>
          <a:p>
            <a:pPr algn="just">
              <a:spcBef>
                <a:spcPts val="0"/>
              </a:spcBef>
            </a:pPr>
            <a:r>
              <a:rPr lang="es-ES" sz="3600" dirty="0"/>
              <a:t>Laguna Cruz, J. (2016). Concepción didáctica para el desarrollo de las habilidades para la enseñanza-aprendizaje de los contenidos geográficos empleando materiales cartográficos. Entorno Geográfico. https://doi.org/10.25100/eg.v0i3.3572</a:t>
            </a:r>
            <a:endParaRPr lang="pt-PT" sz="3600" dirty="0"/>
          </a:p>
          <a:p>
            <a:pPr algn="just">
              <a:spcBef>
                <a:spcPts val="0"/>
              </a:spcBef>
            </a:pPr>
            <a:r>
              <a:rPr lang="es-ES" sz="3600" dirty="0"/>
              <a:t>Lima, A. M., Hernández, A. A. &amp; </a:t>
            </a:r>
            <a:r>
              <a:rPr lang="es-ES" sz="3600" dirty="0" err="1"/>
              <a:t>Entenza</a:t>
            </a:r>
            <a:r>
              <a:rPr lang="es-ES" sz="3600" dirty="0"/>
              <a:t>, O. Á. (2020). El enfoque interdisciplinario en el tratamiento a la Educación </a:t>
            </a:r>
            <a:r>
              <a:rPr lang="es-ES" sz="3200" dirty="0"/>
              <a:t>Ambiental en la Educación Superior. Revista Conrado, 16(73), 350-356.</a:t>
            </a:r>
            <a:endParaRPr lang="pt-PT" sz="3200" dirty="0"/>
          </a:p>
        </p:txBody>
      </p:sp>
      <p:sp>
        <p:nvSpPr>
          <p:cNvPr id="46" name="Rectángulo 45"/>
          <p:cNvSpPr/>
          <p:nvPr/>
        </p:nvSpPr>
        <p:spPr>
          <a:xfrm>
            <a:off x="948154" y="23124402"/>
            <a:ext cx="19564767" cy="29034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 xmlns:a16="http://schemas.microsoft.com/office/drawing/2014/main" id="{FCB797DF-A438-244B-B34C-CCF348A4370E}"/>
              </a:ext>
            </a:extLst>
          </p:cNvPr>
          <p:cNvSpPr txBox="1">
            <a:spLocks/>
          </p:cNvSpPr>
          <p:nvPr/>
        </p:nvSpPr>
        <p:spPr>
          <a:xfrm>
            <a:off x="5933001" y="1815802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2" name="Text Placeholder 28">
            <a:extLst>
              <a:ext uri="{FF2B5EF4-FFF2-40B4-BE49-F238E27FC236}">
                <a16:creationId xmlns="" xmlns:a16="http://schemas.microsoft.com/office/drawing/2014/main" id="{FCB797DF-A438-244B-B34C-CCF348A4370E}"/>
              </a:ext>
            </a:extLst>
          </p:cNvPr>
          <p:cNvSpPr txBox="1">
            <a:spLocks/>
          </p:cNvSpPr>
          <p:nvPr/>
        </p:nvSpPr>
        <p:spPr>
          <a:xfrm>
            <a:off x="6012234" y="92014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a:t>
            </a:r>
          </a:p>
        </p:txBody>
      </p:sp>
      <p:sp>
        <p:nvSpPr>
          <p:cNvPr id="54" name="Subtítulo 2"/>
          <p:cNvSpPr txBox="1">
            <a:spLocks/>
          </p:cNvSpPr>
          <p:nvPr/>
        </p:nvSpPr>
        <p:spPr>
          <a:xfrm>
            <a:off x="1208331" y="26858622"/>
            <a:ext cx="19415937" cy="854419"/>
          </a:xfrm>
          <a:prstGeom prst="rect">
            <a:avLst/>
          </a:prstGeom>
        </p:spPr>
        <p:txBody>
          <a:bodyPr vert="horz" lIns="91440" tIns="45720" rIns="91440" bIns="45720" rtlCol="0">
            <a:normAutofit lnSpcReduction="1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2800" dirty="0"/>
              <a:t>A la Revolución cubana por darnos la oportunidad de contribuir en la solución de tan significativo problema para la humanidad, así como al colectivo de maestros y profesores que contribuyeron al desarrollo de la investigación.</a:t>
            </a:r>
            <a:endParaRPr lang="pt-PT" sz="2800" dirty="0"/>
          </a:p>
        </p:txBody>
      </p:sp>
      <p:sp>
        <p:nvSpPr>
          <p:cNvPr id="3" name="2 CuadroTexto"/>
          <p:cNvSpPr txBox="1"/>
          <p:nvPr/>
        </p:nvSpPr>
        <p:spPr>
          <a:xfrm>
            <a:off x="1148180" y="10304573"/>
            <a:ext cx="19164716" cy="1938992"/>
          </a:xfrm>
          <a:prstGeom prst="rect">
            <a:avLst/>
          </a:prstGeom>
          <a:noFill/>
        </p:spPr>
        <p:txBody>
          <a:bodyPr wrap="square" rtlCol="0">
            <a:spAutoFit/>
          </a:bodyPr>
          <a:lstStyle/>
          <a:p>
            <a:pPr algn="just"/>
            <a:r>
              <a:rPr lang="es-ES" sz="2400" dirty="0"/>
              <a:t>En la actualidad el Cambio climático constituye uno de los problemas ambientales de mayor preocupación a escala mundial por sus consecuencias en la vida en nuestro planeta. Al respecto la humanidad debe aprender a convivir con este gran problema ambiental, para ello se hace necesaria una educación ciudadana que permita tal propósito. Teniendo en cuenta el papel de la Universidad ante tal problemática, el objetivo del presente trabajo se orienta a: </a:t>
            </a:r>
            <a:r>
              <a:rPr lang="es-ES" sz="2400" b="1" dirty="0"/>
              <a:t>elaborar una concepción didáctica para la integración de la Tarea Vida a la formación inicial del maestro primario desde los Centros Universitarios Municipales. </a:t>
            </a:r>
            <a:endParaRPr lang="pt-PT" sz="3200" dirty="0"/>
          </a:p>
        </p:txBody>
      </p:sp>
      <p:sp>
        <p:nvSpPr>
          <p:cNvPr id="20" name="Text Placeholder 28">
            <a:extLst>
              <a:ext uri="{FF2B5EF4-FFF2-40B4-BE49-F238E27FC236}">
                <a16:creationId xmlns="" xmlns:a16="http://schemas.microsoft.com/office/drawing/2014/main" id="{FCB797DF-A438-244B-B34C-CCF348A4370E}"/>
              </a:ext>
            </a:extLst>
          </p:cNvPr>
          <p:cNvSpPr txBox="1">
            <a:spLocks/>
          </p:cNvSpPr>
          <p:nvPr/>
        </p:nvSpPr>
        <p:spPr>
          <a:xfrm>
            <a:off x="5933002" y="1279048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TotalTime>
  <Words>849</Words>
  <Application>Microsoft Office PowerPoint</Application>
  <PresentationFormat>Personalizado</PresentationFormat>
  <Paragraphs>30</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XIII Taller Internacional “Universidad, Medio Ambiente, Energía y Desarrollo Sostenible”.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hp</cp:lastModifiedBy>
  <cp:revision>28</cp:revision>
  <dcterms:created xsi:type="dcterms:W3CDTF">2021-12-21T16:45:31Z</dcterms:created>
  <dcterms:modified xsi:type="dcterms:W3CDTF">2022-01-18T17:24:29Z</dcterms:modified>
</cp:coreProperties>
</file>