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33" d="100"/>
          <a:sy n="33" d="100"/>
        </p:scale>
        <p:origin x="-240" y="3282"/>
      </p:cViewPr>
      <p:guideLst>
        <p:guide orient="horz" pos="10318"/>
        <p:guide pos="69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n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9888" cy="3275698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90800" y="4429125"/>
            <a:ext cx="17722096" cy="1743076"/>
          </a:xfrm>
        </p:spPr>
        <p:txBody>
          <a:bodyPr>
            <a:normAutofit/>
          </a:bodyPr>
          <a:lstStyle/>
          <a:p>
            <a:r>
              <a:rPr lang="es-ES" sz="6000" b="1" dirty="0">
                <a:solidFill>
                  <a:srgbClr val="002060"/>
                </a:solidFill>
              </a:rPr>
              <a:t>IX Taller Internacional sobre la Formación Universitaria de Profesionales de la </a:t>
            </a:r>
            <a:r>
              <a:rPr lang="es-ES" sz="6000" b="1" dirty="0" smtClean="0">
                <a:solidFill>
                  <a:srgbClr val="002060"/>
                </a:solidFill>
              </a:rPr>
              <a:t>Educación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46990" y="10950057"/>
            <a:ext cx="18665905" cy="1692619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dirty="0" smtClean="0"/>
              <a:t>La </a:t>
            </a:r>
            <a:r>
              <a:rPr lang="en-US" sz="3200" dirty="0" err="1" smtClean="0"/>
              <a:t>presente</a:t>
            </a:r>
            <a:r>
              <a:rPr lang="en-US" sz="3200" dirty="0" smtClean="0"/>
              <a:t> </a:t>
            </a:r>
            <a:r>
              <a:rPr lang="en-US" sz="3200" dirty="0" err="1" smtClean="0"/>
              <a:t>investigación</a:t>
            </a:r>
            <a:r>
              <a:rPr lang="en-US" sz="3200" dirty="0" smtClean="0"/>
              <a:t> </a:t>
            </a:r>
            <a:r>
              <a:rPr lang="en-US" sz="3200" dirty="0" err="1" smtClean="0"/>
              <a:t>pretende</a:t>
            </a:r>
            <a:r>
              <a:rPr lang="en-US" sz="3200" dirty="0" smtClean="0"/>
              <a:t> </a:t>
            </a:r>
            <a:r>
              <a:rPr lang="en-US" sz="3200" dirty="0" err="1" smtClean="0"/>
              <a:t>contribuir</a:t>
            </a:r>
            <a:r>
              <a:rPr lang="en-US" sz="3200" dirty="0" smtClean="0"/>
              <a:t> a la </a:t>
            </a:r>
            <a:r>
              <a:rPr lang="en-US" sz="3200" dirty="0" err="1" smtClean="0"/>
              <a:t>preparación</a:t>
            </a:r>
            <a:r>
              <a:rPr lang="en-US" sz="3200" dirty="0" smtClean="0"/>
              <a:t> de los </a:t>
            </a:r>
            <a:r>
              <a:rPr lang="en-US" sz="3200" dirty="0" err="1" smtClean="0"/>
              <a:t>docentes</a:t>
            </a:r>
            <a:r>
              <a:rPr lang="en-US" sz="3200" dirty="0" smtClean="0"/>
              <a:t> </a:t>
            </a:r>
            <a:r>
              <a:rPr lang="en-US" sz="3200" dirty="0" err="1" smtClean="0"/>
              <a:t>para</a:t>
            </a:r>
            <a:r>
              <a:rPr lang="en-US" sz="3200" dirty="0" smtClean="0"/>
              <a:t>  la </a:t>
            </a:r>
            <a:r>
              <a:rPr lang="en-US" sz="3200" dirty="0" err="1" smtClean="0"/>
              <a:t>prevención</a:t>
            </a:r>
            <a:r>
              <a:rPr lang="en-US" sz="3200" dirty="0" smtClean="0"/>
              <a:t> de la </a:t>
            </a:r>
            <a:r>
              <a:rPr lang="en-US" sz="3200" dirty="0" err="1" smtClean="0"/>
              <a:t>violencia</a:t>
            </a:r>
            <a:r>
              <a:rPr lang="en-US" sz="3200" dirty="0" smtClean="0"/>
              <a:t> escolar, </a:t>
            </a:r>
            <a:r>
              <a:rPr lang="en-US" sz="3200" dirty="0" err="1" smtClean="0"/>
              <a:t>declarando</a:t>
            </a:r>
            <a:r>
              <a:rPr lang="en-US" sz="3200" dirty="0" smtClean="0"/>
              <a:t> </a:t>
            </a:r>
            <a:r>
              <a:rPr lang="en-US" sz="3200" dirty="0" err="1" smtClean="0"/>
              <a:t>como</a:t>
            </a:r>
            <a:r>
              <a:rPr lang="en-US" sz="3200" dirty="0" smtClean="0"/>
              <a:t> </a:t>
            </a:r>
            <a:r>
              <a:rPr lang="en-US" sz="3200" dirty="0" err="1" smtClean="0"/>
              <a:t>objetivo</a:t>
            </a:r>
            <a:r>
              <a:rPr lang="en-US" sz="3200" dirty="0" smtClean="0"/>
              <a:t>: </a:t>
            </a:r>
            <a:r>
              <a:rPr lang="en-US" sz="3200" dirty="0" err="1" smtClean="0"/>
              <a:t>Proponer</a:t>
            </a:r>
            <a:r>
              <a:rPr lang="en-US" sz="3200" dirty="0" smtClean="0"/>
              <a:t> </a:t>
            </a:r>
            <a:r>
              <a:rPr lang="en-US" sz="3200" dirty="0" err="1" smtClean="0"/>
              <a:t>talleres</a:t>
            </a:r>
            <a:r>
              <a:rPr lang="en-US" sz="3200" dirty="0" smtClean="0"/>
              <a:t> de </a:t>
            </a:r>
            <a:r>
              <a:rPr lang="en-US" sz="3200" dirty="0" err="1" smtClean="0"/>
              <a:t>orientación</a:t>
            </a:r>
            <a:r>
              <a:rPr lang="en-US" sz="3200" dirty="0" smtClean="0"/>
              <a:t> </a:t>
            </a:r>
            <a:r>
              <a:rPr lang="en-US" sz="3200" dirty="0" err="1" smtClean="0"/>
              <a:t>dirigidos</a:t>
            </a:r>
            <a:r>
              <a:rPr lang="en-US" sz="3200" dirty="0" smtClean="0"/>
              <a:t> a </a:t>
            </a:r>
            <a:r>
              <a:rPr lang="en-US" sz="3200" dirty="0" err="1" smtClean="0"/>
              <a:t>docentes</a:t>
            </a:r>
            <a:r>
              <a:rPr lang="en-US" sz="3200" dirty="0" smtClean="0"/>
              <a:t> del </a:t>
            </a:r>
            <a:r>
              <a:rPr lang="en-US" sz="3200" dirty="0" err="1" smtClean="0"/>
              <a:t>segundo</a:t>
            </a:r>
            <a:r>
              <a:rPr lang="en-US" sz="3200" dirty="0" smtClean="0"/>
              <a:t> </a:t>
            </a:r>
            <a:r>
              <a:rPr lang="en-US" sz="3200" dirty="0" err="1" smtClean="0"/>
              <a:t>ciclo</a:t>
            </a:r>
            <a:r>
              <a:rPr lang="en-US" sz="3200" dirty="0" smtClean="0"/>
              <a:t>  </a:t>
            </a:r>
            <a:r>
              <a:rPr lang="en-US" sz="3200" dirty="0" err="1" smtClean="0"/>
              <a:t>que</a:t>
            </a:r>
            <a:r>
              <a:rPr lang="en-US" sz="3200" dirty="0" smtClean="0"/>
              <a:t> </a:t>
            </a:r>
            <a:r>
              <a:rPr lang="en-US" sz="3200" dirty="0" err="1" smtClean="0"/>
              <a:t>contribuyan</a:t>
            </a:r>
            <a:r>
              <a:rPr lang="en-US" sz="3200" dirty="0" smtClean="0"/>
              <a:t> a la </a:t>
            </a:r>
            <a:r>
              <a:rPr lang="en-US" sz="3200" dirty="0" err="1" smtClean="0"/>
              <a:t>prevención</a:t>
            </a:r>
            <a:r>
              <a:rPr lang="en-US" sz="3200" dirty="0" smtClean="0"/>
              <a:t> de la </a:t>
            </a:r>
            <a:r>
              <a:rPr lang="en-US" sz="3200" dirty="0" err="1" smtClean="0"/>
              <a:t>violencia</a:t>
            </a:r>
            <a:r>
              <a:rPr lang="en-US" sz="3200" dirty="0" smtClean="0"/>
              <a:t> escolar en la </a:t>
            </a:r>
            <a:r>
              <a:rPr lang="en-US" sz="3200" dirty="0" err="1" smtClean="0"/>
              <a:t>escuela</a:t>
            </a:r>
            <a:r>
              <a:rPr lang="en-US" sz="3200" dirty="0" smtClean="0"/>
              <a:t> </a:t>
            </a:r>
            <a:r>
              <a:rPr lang="en-US" sz="3200" dirty="0" err="1" smtClean="0"/>
              <a:t>primaria</a:t>
            </a:r>
            <a:r>
              <a:rPr lang="en-US" sz="3200" dirty="0" smtClean="0"/>
              <a:t> “Rogelio Perea </a:t>
            </a:r>
            <a:r>
              <a:rPr lang="en-US" sz="3200" dirty="0" err="1" smtClean="0"/>
              <a:t>Suárez</a:t>
            </a:r>
            <a:r>
              <a:rPr lang="en-US" sz="3200" dirty="0" smtClean="0"/>
              <a:t>”  de Melena del Sur, </a:t>
            </a:r>
            <a:r>
              <a:rPr lang="en-US" sz="3200" dirty="0" err="1" smtClean="0"/>
              <a:t>provincia</a:t>
            </a:r>
            <a:r>
              <a:rPr lang="en-US" sz="3200" dirty="0" smtClean="0"/>
              <a:t> </a:t>
            </a:r>
            <a:r>
              <a:rPr lang="en-US" sz="3200" dirty="0" smtClean="0"/>
              <a:t>M</a:t>
            </a:r>
            <a:r>
              <a:rPr lang="en-US" sz="3200" dirty="0" smtClean="0"/>
              <a:t>ayabeque.</a:t>
            </a:r>
            <a:endParaRPr lang="en-US" sz="32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2590800" y="5896195"/>
            <a:ext cx="17722096" cy="1561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002060"/>
                </a:solidFill>
              </a:rPr>
              <a:t>La </a:t>
            </a:r>
            <a:r>
              <a:rPr lang="en-US" sz="4800" dirty="0" err="1" smtClean="0">
                <a:solidFill>
                  <a:srgbClr val="002060"/>
                </a:solidFill>
              </a:rPr>
              <a:t>orientación</a:t>
            </a:r>
            <a:r>
              <a:rPr lang="en-US" sz="4800" dirty="0" smtClean="0">
                <a:solidFill>
                  <a:srgbClr val="002060"/>
                </a:solidFill>
              </a:rPr>
              <a:t> a </a:t>
            </a:r>
            <a:r>
              <a:rPr lang="en-US" sz="4800" dirty="0" err="1" smtClean="0">
                <a:solidFill>
                  <a:srgbClr val="002060"/>
                </a:solidFill>
              </a:rPr>
              <a:t>docentes</a:t>
            </a:r>
            <a:r>
              <a:rPr lang="en-US" sz="4800" dirty="0" smtClean="0">
                <a:solidFill>
                  <a:srgbClr val="002060"/>
                </a:solidFill>
              </a:rPr>
              <a:t>, </a:t>
            </a:r>
            <a:r>
              <a:rPr lang="en-US" sz="4800" dirty="0" err="1" smtClean="0">
                <a:solidFill>
                  <a:srgbClr val="002060"/>
                </a:solidFill>
              </a:rPr>
              <a:t>como</a:t>
            </a:r>
            <a:r>
              <a:rPr lang="en-US" sz="4800" dirty="0" smtClean="0">
                <a:solidFill>
                  <a:srgbClr val="002060"/>
                </a:solidFill>
              </a:rPr>
              <a:t>  </a:t>
            </a:r>
            <a:r>
              <a:rPr lang="en-US" sz="4800" dirty="0" err="1" smtClean="0">
                <a:solidFill>
                  <a:srgbClr val="002060"/>
                </a:solidFill>
              </a:rPr>
              <a:t>vía</a:t>
            </a:r>
            <a:r>
              <a:rPr lang="en-US" sz="4800" dirty="0" smtClean="0">
                <a:solidFill>
                  <a:srgbClr val="002060"/>
                </a:solidFill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</a:rPr>
              <a:t>para</a:t>
            </a:r>
            <a:r>
              <a:rPr lang="en-US" sz="4800" dirty="0" smtClean="0">
                <a:solidFill>
                  <a:srgbClr val="002060"/>
                </a:solidFill>
              </a:rPr>
              <a:t> la </a:t>
            </a:r>
            <a:r>
              <a:rPr lang="en-US" sz="4800" dirty="0" err="1" smtClean="0">
                <a:solidFill>
                  <a:srgbClr val="002060"/>
                </a:solidFill>
              </a:rPr>
              <a:t>prevención</a:t>
            </a:r>
            <a:r>
              <a:rPr lang="en-US" sz="4800" dirty="0" smtClean="0">
                <a:solidFill>
                  <a:srgbClr val="002060"/>
                </a:solidFill>
              </a:rPr>
              <a:t> de la </a:t>
            </a:r>
            <a:r>
              <a:rPr lang="en-US" sz="4800" dirty="0" err="1" smtClean="0">
                <a:solidFill>
                  <a:srgbClr val="002060"/>
                </a:solidFill>
              </a:rPr>
              <a:t>violencia</a:t>
            </a:r>
            <a:r>
              <a:rPr lang="en-US" sz="4800" dirty="0" smtClean="0">
                <a:solidFill>
                  <a:srgbClr val="002060"/>
                </a:solidFill>
              </a:rPr>
              <a:t> escolar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xmlns="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3175827" y="7829550"/>
            <a:ext cx="15608232" cy="1560351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err="1" smtClean="0">
                <a:solidFill>
                  <a:srgbClr val="002060"/>
                </a:solidFill>
              </a:rPr>
              <a:t>Autoras</a:t>
            </a:r>
            <a:r>
              <a:rPr lang="en-US" sz="3600" dirty="0" smtClean="0">
                <a:solidFill>
                  <a:srgbClr val="002060"/>
                </a:solidFill>
              </a:rPr>
              <a:t>: MSc. </a:t>
            </a:r>
            <a:r>
              <a:rPr lang="en-US" sz="3600" dirty="0" err="1" smtClean="0">
                <a:solidFill>
                  <a:srgbClr val="002060"/>
                </a:solidFill>
              </a:rPr>
              <a:t>Magaly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Guillermina</a:t>
            </a:r>
            <a:r>
              <a:rPr lang="en-US" sz="3600" dirty="0" smtClean="0">
                <a:solidFill>
                  <a:srgbClr val="002060"/>
                </a:solidFill>
              </a:rPr>
              <a:t>  Rodríguez González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Lic. Odelyn </a:t>
            </a:r>
            <a:r>
              <a:rPr lang="en-US" sz="3600" dirty="0" err="1" smtClean="0">
                <a:solidFill>
                  <a:srgbClr val="002060"/>
                </a:solidFill>
              </a:rPr>
              <a:t>Álvarez</a:t>
            </a:r>
            <a:r>
              <a:rPr lang="en-US" sz="3600" dirty="0" smtClean="0">
                <a:solidFill>
                  <a:srgbClr val="002060"/>
                </a:solidFill>
              </a:rPr>
              <a:t>  Pérez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Centro </a:t>
            </a:r>
            <a:r>
              <a:rPr lang="en-US" sz="3600" dirty="0" err="1" smtClean="0">
                <a:solidFill>
                  <a:srgbClr val="002060"/>
                </a:solidFill>
              </a:rPr>
              <a:t>Universitario</a:t>
            </a:r>
            <a:r>
              <a:rPr lang="en-US" sz="3600" dirty="0" smtClean="0">
                <a:solidFill>
                  <a:srgbClr val="002060"/>
                </a:solidFill>
              </a:rPr>
              <a:t> Municipal Melena del Sur, UNAH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40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2590800" y="14287500"/>
            <a:ext cx="16649700" cy="2628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2" y="2149990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4. </a:t>
            </a:r>
            <a:r>
              <a:rPr lang="en-US" b="1" dirty="0">
                <a:solidFill>
                  <a:srgbClr val="002060"/>
                </a:solidFill>
              </a:rPr>
              <a:t>REFERENCIAS </a:t>
            </a:r>
            <a:r>
              <a:rPr lang="en-US" b="1" dirty="0" smtClean="0">
                <a:solidFill>
                  <a:srgbClr val="002060"/>
                </a:solidFill>
              </a:rPr>
              <a:t>BIBLIOGRÁFICAS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9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0219013" y="26027834"/>
            <a:ext cx="10093882" cy="56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>
                <a:solidFill>
                  <a:srgbClr val="002060"/>
                </a:solidFill>
              </a:rPr>
              <a:t>AGRADECIMIENTOS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1181100" y="10663141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181100" y="14175757"/>
            <a:ext cx="19131795" cy="19843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/>
              <a:t>Se </a:t>
            </a:r>
            <a:r>
              <a:rPr lang="en-US" sz="3200" dirty="0" err="1" smtClean="0"/>
              <a:t>tomó</a:t>
            </a:r>
            <a:r>
              <a:rPr lang="en-US" sz="3200" dirty="0" smtClean="0"/>
              <a:t> </a:t>
            </a:r>
            <a:r>
              <a:rPr lang="en-US" sz="3200" dirty="0" err="1" smtClean="0"/>
              <a:t>como</a:t>
            </a:r>
            <a:r>
              <a:rPr lang="en-US" sz="3200" dirty="0" smtClean="0"/>
              <a:t> </a:t>
            </a:r>
            <a:r>
              <a:rPr lang="en-US" sz="3200" dirty="0" err="1" smtClean="0"/>
              <a:t>muestra</a:t>
            </a:r>
            <a:r>
              <a:rPr lang="en-US" sz="3200" dirty="0" smtClean="0"/>
              <a:t> 10 </a:t>
            </a:r>
            <a:r>
              <a:rPr lang="en-US" sz="3200" dirty="0" err="1" smtClean="0"/>
              <a:t>docentes</a:t>
            </a:r>
            <a:r>
              <a:rPr lang="en-US" sz="3200" dirty="0" smtClean="0"/>
              <a:t> del </a:t>
            </a:r>
            <a:r>
              <a:rPr lang="en-US" sz="3200" dirty="0" err="1" smtClean="0"/>
              <a:t>segundo</a:t>
            </a:r>
            <a:r>
              <a:rPr lang="en-US" sz="3200" dirty="0" smtClean="0"/>
              <a:t> </a:t>
            </a:r>
            <a:r>
              <a:rPr lang="en-US" sz="3200" dirty="0" err="1" smtClean="0"/>
              <a:t>ciclo</a:t>
            </a:r>
            <a:r>
              <a:rPr lang="en-US" sz="3200" dirty="0" smtClean="0"/>
              <a:t> de la </a:t>
            </a:r>
            <a:r>
              <a:rPr lang="en-US" sz="3200" dirty="0" err="1" smtClean="0"/>
              <a:t>escuela</a:t>
            </a:r>
            <a:r>
              <a:rPr lang="en-US" sz="3200" dirty="0" smtClean="0"/>
              <a:t> </a:t>
            </a:r>
            <a:r>
              <a:rPr lang="en-US" sz="3200" dirty="0" err="1" smtClean="0"/>
              <a:t>primaria</a:t>
            </a:r>
            <a:r>
              <a:rPr lang="en-US" sz="3200" dirty="0" smtClean="0"/>
              <a:t> “Rogelio </a:t>
            </a:r>
            <a:r>
              <a:rPr lang="en-US" sz="3200" dirty="0" err="1" smtClean="0"/>
              <a:t>Perea”,y</a:t>
            </a:r>
            <a:r>
              <a:rPr lang="en-US" sz="3200" dirty="0" smtClean="0"/>
              <a:t> </a:t>
            </a:r>
            <a:r>
              <a:rPr lang="en-US" sz="3200" dirty="0" err="1" smtClean="0"/>
              <a:t>resultó</a:t>
            </a:r>
            <a:r>
              <a:rPr lang="en-US" sz="3200" dirty="0" smtClean="0"/>
              <a:t>  </a:t>
            </a:r>
            <a:r>
              <a:rPr lang="en-US" sz="3200" dirty="0" err="1" smtClean="0"/>
              <a:t>valiosa</a:t>
            </a:r>
            <a:r>
              <a:rPr lang="en-US" sz="3200" dirty="0" smtClean="0"/>
              <a:t> la </a:t>
            </a:r>
            <a:r>
              <a:rPr lang="en-US" sz="3200" dirty="0" err="1" smtClean="0"/>
              <a:t>información</a:t>
            </a:r>
            <a:r>
              <a:rPr lang="en-US" sz="3200" dirty="0" smtClean="0"/>
              <a:t>  de  </a:t>
            </a:r>
            <a:r>
              <a:rPr lang="en-US" sz="3200" dirty="0" err="1" smtClean="0"/>
              <a:t>técnicas</a:t>
            </a:r>
            <a:r>
              <a:rPr lang="en-US" sz="3200" dirty="0" smtClean="0"/>
              <a:t>  </a:t>
            </a:r>
            <a:r>
              <a:rPr lang="en-US" sz="3200" dirty="0" err="1" smtClean="0"/>
              <a:t>proyectivas</a:t>
            </a:r>
            <a:r>
              <a:rPr lang="en-US" sz="3200" dirty="0" smtClean="0"/>
              <a:t>  </a:t>
            </a:r>
            <a:r>
              <a:rPr lang="en-US" sz="3200" dirty="0" err="1" smtClean="0"/>
              <a:t>aplicadas</a:t>
            </a:r>
            <a:r>
              <a:rPr lang="en-US" sz="3200" dirty="0" smtClean="0"/>
              <a:t> a  </a:t>
            </a:r>
            <a:r>
              <a:rPr lang="en-US" sz="3200" dirty="0" err="1" smtClean="0"/>
              <a:t>alumnos</a:t>
            </a:r>
            <a:r>
              <a:rPr lang="en-US" sz="3200" dirty="0" smtClean="0"/>
              <a:t> , lo  </a:t>
            </a:r>
            <a:r>
              <a:rPr lang="en-US" sz="3200" dirty="0" err="1" smtClean="0"/>
              <a:t>que</a:t>
            </a:r>
            <a:r>
              <a:rPr lang="en-US" sz="3200" dirty="0" smtClean="0"/>
              <a:t>   </a:t>
            </a:r>
            <a:r>
              <a:rPr lang="en-US" sz="3200" dirty="0" err="1" smtClean="0"/>
              <a:t>permitió</a:t>
            </a:r>
            <a:r>
              <a:rPr lang="en-US" sz="3200" dirty="0" smtClean="0"/>
              <a:t> </a:t>
            </a:r>
            <a:r>
              <a:rPr lang="en-US" sz="3200" dirty="0" err="1" smtClean="0"/>
              <a:t>constatar</a:t>
            </a:r>
            <a:r>
              <a:rPr lang="en-US" sz="3200" dirty="0" smtClean="0"/>
              <a:t> la </a:t>
            </a:r>
            <a:r>
              <a:rPr lang="en-US" sz="3200" dirty="0" err="1" smtClean="0"/>
              <a:t>insuficiente</a:t>
            </a:r>
            <a:r>
              <a:rPr lang="en-US" sz="3200" dirty="0" smtClean="0"/>
              <a:t> </a:t>
            </a:r>
            <a:r>
              <a:rPr lang="en-US" sz="3200" dirty="0" err="1" smtClean="0"/>
              <a:t>preparación</a:t>
            </a:r>
            <a:r>
              <a:rPr lang="en-US" sz="3200" dirty="0" smtClean="0"/>
              <a:t> de los  </a:t>
            </a:r>
            <a:r>
              <a:rPr lang="en-US" sz="3200" dirty="0" err="1" smtClean="0"/>
              <a:t>docentes</a:t>
            </a:r>
            <a:r>
              <a:rPr lang="en-US" sz="3200" dirty="0" smtClean="0"/>
              <a:t>  </a:t>
            </a:r>
            <a:r>
              <a:rPr lang="en-US" sz="3200" dirty="0" err="1" smtClean="0"/>
              <a:t>para</a:t>
            </a:r>
            <a:r>
              <a:rPr lang="en-US" sz="3200" dirty="0" smtClean="0"/>
              <a:t> </a:t>
            </a:r>
            <a:r>
              <a:rPr lang="en-US" sz="3200" dirty="0" err="1" smtClean="0"/>
              <a:t>encauzar</a:t>
            </a:r>
            <a:r>
              <a:rPr lang="en-US" sz="3200" dirty="0" smtClean="0"/>
              <a:t> el </a:t>
            </a:r>
            <a:r>
              <a:rPr lang="en-US" sz="3200" dirty="0" err="1" smtClean="0"/>
              <a:t>trabajo</a:t>
            </a:r>
            <a:r>
              <a:rPr lang="en-US" sz="3200" dirty="0" smtClean="0"/>
              <a:t> </a:t>
            </a:r>
            <a:r>
              <a:rPr lang="en-US" sz="3200" dirty="0" err="1" smtClean="0"/>
              <a:t>educativo</a:t>
            </a:r>
            <a:r>
              <a:rPr lang="en-US" sz="3200" dirty="0" smtClean="0"/>
              <a:t>  </a:t>
            </a:r>
            <a:r>
              <a:rPr lang="en-US" sz="3200" dirty="0" err="1" smtClean="0"/>
              <a:t>que</a:t>
            </a:r>
            <a:r>
              <a:rPr lang="en-US" sz="3200" dirty="0" smtClean="0"/>
              <a:t> </a:t>
            </a:r>
            <a:r>
              <a:rPr lang="en-US" sz="3200" dirty="0" err="1" smtClean="0"/>
              <a:t>favorezca</a:t>
            </a:r>
            <a:r>
              <a:rPr lang="en-US" sz="3200" dirty="0" smtClean="0"/>
              <a:t> la </a:t>
            </a:r>
            <a:r>
              <a:rPr lang="en-US" sz="3200" dirty="0" err="1" smtClean="0"/>
              <a:t>prevención</a:t>
            </a:r>
            <a:r>
              <a:rPr lang="en-US" sz="3200" dirty="0" smtClean="0"/>
              <a:t> de la </a:t>
            </a:r>
            <a:r>
              <a:rPr lang="en-US" sz="3200" dirty="0" err="1" smtClean="0"/>
              <a:t>violencia</a:t>
            </a:r>
            <a:r>
              <a:rPr lang="en-US" sz="3200" dirty="0" smtClean="0"/>
              <a:t> escolar, </a:t>
            </a:r>
            <a:r>
              <a:rPr lang="en-US" sz="3200" dirty="0" err="1" smtClean="0"/>
              <a:t>para</a:t>
            </a:r>
            <a:r>
              <a:rPr lang="en-US" sz="3200" dirty="0" smtClean="0"/>
              <a:t> lo </a:t>
            </a:r>
            <a:r>
              <a:rPr lang="en-US" sz="3200" dirty="0" err="1" smtClean="0"/>
              <a:t>cual</a:t>
            </a:r>
            <a:r>
              <a:rPr lang="en-US" sz="3200" dirty="0" smtClean="0"/>
              <a:t> se </a:t>
            </a:r>
            <a:r>
              <a:rPr lang="en-US" sz="3200" dirty="0" err="1" smtClean="0"/>
              <a:t>proponen</a:t>
            </a:r>
            <a:r>
              <a:rPr lang="en-US" sz="3200" dirty="0" smtClean="0"/>
              <a:t> </a:t>
            </a:r>
            <a:r>
              <a:rPr lang="en-US" sz="3200" dirty="0" err="1" smtClean="0"/>
              <a:t>talleres</a:t>
            </a:r>
            <a:r>
              <a:rPr lang="en-US" sz="3200" dirty="0" smtClean="0"/>
              <a:t> de </a:t>
            </a:r>
            <a:r>
              <a:rPr lang="en-US" sz="3200" dirty="0" err="1" smtClean="0"/>
              <a:t>orientación</a:t>
            </a:r>
            <a:r>
              <a:rPr lang="en-US" sz="3200" dirty="0" smtClean="0"/>
              <a:t> a </a:t>
            </a:r>
            <a:r>
              <a:rPr lang="en-US" sz="3200" dirty="0" err="1" smtClean="0"/>
              <a:t>docentes</a:t>
            </a:r>
            <a:r>
              <a:rPr lang="en-US" sz="3200" dirty="0" smtClean="0"/>
              <a:t> </a:t>
            </a:r>
            <a:r>
              <a:rPr lang="en-US" sz="3200" dirty="0" err="1" smtClean="0"/>
              <a:t>que</a:t>
            </a:r>
            <a:r>
              <a:rPr lang="en-US" sz="3200" dirty="0" smtClean="0"/>
              <a:t> </a:t>
            </a:r>
            <a:r>
              <a:rPr lang="en-US" sz="3200" dirty="0" err="1" smtClean="0"/>
              <a:t>estimulen</a:t>
            </a:r>
            <a:r>
              <a:rPr lang="en-US" sz="3200" dirty="0" smtClean="0"/>
              <a:t> la </a:t>
            </a:r>
            <a:r>
              <a:rPr lang="en-US" sz="3200" dirty="0" err="1" smtClean="0"/>
              <a:t>reflexión</a:t>
            </a:r>
            <a:r>
              <a:rPr lang="en-US" sz="3200" dirty="0" smtClean="0"/>
              <a:t> y </a:t>
            </a:r>
            <a:r>
              <a:rPr lang="en-US" sz="3200" dirty="0" err="1" smtClean="0"/>
              <a:t>construcción</a:t>
            </a:r>
            <a:r>
              <a:rPr lang="en-US" sz="3200" dirty="0" smtClean="0"/>
              <a:t> </a:t>
            </a:r>
            <a:r>
              <a:rPr lang="en-US" sz="3200" dirty="0" err="1" smtClean="0"/>
              <a:t>colectiva</a:t>
            </a:r>
            <a:r>
              <a:rPr lang="en-US" sz="3200" dirty="0" smtClean="0"/>
              <a:t> del </a:t>
            </a:r>
            <a:r>
              <a:rPr lang="en-US" sz="3200" dirty="0" err="1" smtClean="0"/>
              <a:t>nuevo</a:t>
            </a:r>
            <a:r>
              <a:rPr lang="en-US" sz="3200" dirty="0" smtClean="0"/>
              <a:t> saber, </a:t>
            </a:r>
            <a:r>
              <a:rPr lang="en-US" sz="3200" dirty="0" err="1" smtClean="0"/>
              <a:t>resaltando</a:t>
            </a:r>
            <a:r>
              <a:rPr lang="en-US" sz="3200" dirty="0" smtClean="0"/>
              <a:t> el </a:t>
            </a:r>
            <a:r>
              <a:rPr lang="en-US" sz="3200" dirty="0" err="1" smtClean="0"/>
              <a:t>papel</a:t>
            </a:r>
            <a:r>
              <a:rPr lang="en-US" sz="3200" dirty="0" smtClean="0"/>
              <a:t> </a:t>
            </a:r>
            <a:r>
              <a:rPr lang="en-US" sz="3200" dirty="0" err="1" smtClean="0"/>
              <a:t>activo</a:t>
            </a:r>
            <a:r>
              <a:rPr lang="en-US" sz="3200" dirty="0" smtClean="0"/>
              <a:t> de la </a:t>
            </a:r>
            <a:r>
              <a:rPr lang="en-US" sz="3200" dirty="0" err="1" smtClean="0"/>
              <a:t>educación</a:t>
            </a:r>
            <a:r>
              <a:rPr lang="en-US" sz="3200" dirty="0" smtClean="0"/>
              <a:t> en el </a:t>
            </a:r>
            <a:r>
              <a:rPr lang="en-US" sz="3200" dirty="0" err="1" smtClean="0"/>
              <a:t>logro</a:t>
            </a:r>
            <a:r>
              <a:rPr lang="en-US" sz="3200" dirty="0" smtClean="0"/>
              <a:t> de </a:t>
            </a:r>
            <a:r>
              <a:rPr lang="en-US" sz="3200" dirty="0" err="1" smtClean="0"/>
              <a:t>dicho</a:t>
            </a:r>
            <a:r>
              <a:rPr lang="en-US" sz="3200" dirty="0" smtClean="0"/>
              <a:t> </a:t>
            </a:r>
            <a:r>
              <a:rPr lang="en-US" sz="3200" dirty="0" err="1" smtClean="0"/>
              <a:t>propósito</a:t>
            </a:r>
            <a:r>
              <a:rPr lang="en-US" sz="3200" dirty="0" smtClean="0"/>
              <a:t>. </a:t>
            </a:r>
            <a:endParaRPr lang="en-US" sz="3200" dirty="0"/>
          </a:p>
        </p:txBody>
      </p:sp>
      <p:sp>
        <p:nvSpPr>
          <p:cNvPr id="42" name="Rectángulo 41"/>
          <p:cNvSpPr/>
          <p:nvPr/>
        </p:nvSpPr>
        <p:spPr>
          <a:xfrm>
            <a:off x="1181100" y="1418058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181100" y="18208724"/>
            <a:ext cx="19131795" cy="250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 smtClean="0"/>
              <a:t>La </a:t>
            </a:r>
            <a:r>
              <a:rPr lang="en-US" sz="2800" dirty="0" err="1" smtClean="0"/>
              <a:t>literatura</a:t>
            </a:r>
            <a:r>
              <a:rPr lang="en-US" sz="2800" dirty="0" smtClean="0"/>
              <a:t> </a:t>
            </a:r>
            <a:r>
              <a:rPr lang="en-US" sz="2800" dirty="0" err="1" smtClean="0"/>
              <a:t>consultada</a:t>
            </a:r>
            <a:r>
              <a:rPr lang="en-US" sz="2800" dirty="0" smtClean="0"/>
              <a:t> </a:t>
            </a:r>
            <a:r>
              <a:rPr lang="en-US" sz="2800" dirty="0" err="1" smtClean="0"/>
              <a:t>sobre</a:t>
            </a:r>
            <a:r>
              <a:rPr lang="en-US" sz="2800" dirty="0" smtClean="0"/>
              <a:t> la </a:t>
            </a:r>
            <a:r>
              <a:rPr lang="en-US" sz="2800" dirty="0" err="1" smtClean="0"/>
              <a:t>violencia</a:t>
            </a:r>
            <a:r>
              <a:rPr lang="en-US" sz="2800" dirty="0" smtClean="0"/>
              <a:t> escolar </a:t>
            </a:r>
            <a:r>
              <a:rPr lang="en-US" sz="2800" dirty="0" err="1" smtClean="0"/>
              <a:t>coinciden</a:t>
            </a:r>
            <a:r>
              <a:rPr lang="en-US" sz="2800" dirty="0" smtClean="0"/>
              <a:t> en la </a:t>
            </a:r>
            <a:r>
              <a:rPr lang="en-US" sz="2800" dirty="0" err="1" smtClean="0"/>
              <a:t>necesidad</a:t>
            </a:r>
            <a:r>
              <a:rPr lang="en-US" sz="2800" dirty="0" smtClean="0"/>
              <a:t> de la </a:t>
            </a:r>
            <a:r>
              <a:rPr lang="en-US" sz="2800" dirty="0" err="1" smtClean="0"/>
              <a:t>reflexión</a:t>
            </a:r>
            <a:r>
              <a:rPr lang="en-US" sz="2800" dirty="0" smtClean="0"/>
              <a:t> </a:t>
            </a:r>
            <a:r>
              <a:rPr lang="en-US" sz="2800" dirty="0" err="1" smtClean="0"/>
              <a:t>colectiva</a:t>
            </a:r>
            <a:r>
              <a:rPr lang="en-US" sz="2800" dirty="0" smtClean="0"/>
              <a:t> y la </a:t>
            </a:r>
            <a:r>
              <a:rPr lang="en-US" sz="2800" dirty="0" err="1" smtClean="0"/>
              <a:t>búsqueda</a:t>
            </a:r>
            <a:r>
              <a:rPr lang="en-US" sz="2800" dirty="0" smtClean="0"/>
              <a:t> de </a:t>
            </a:r>
            <a:r>
              <a:rPr lang="en-US" sz="2800" dirty="0" err="1" smtClean="0"/>
              <a:t>alternativas</a:t>
            </a:r>
            <a:r>
              <a:rPr lang="en-US" sz="2800" dirty="0" smtClean="0"/>
              <a:t> 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afrontarla</a:t>
            </a:r>
            <a:r>
              <a:rPr lang="en-US" sz="2800" dirty="0" smtClean="0"/>
              <a:t>  en los </a:t>
            </a:r>
            <a:r>
              <a:rPr lang="en-US" sz="2800" dirty="0" err="1" smtClean="0"/>
              <a:t>centros</a:t>
            </a:r>
            <a:r>
              <a:rPr lang="en-US" sz="2800" dirty="0" smtClean="0"/>
              <a:t> </a:t>
            </a:r>
            <a:r>
              <a:rPr lang="en-US" sz="2800" dirty="0" err="1" smtClean="0"/>
              <a:t>educativos</a:t>
            </a:r>
            <a:r>
              <a:rPr lang="en-US" sz="2800" dirty="0" smtClean="0"/>
              <a:t>.  El </a:t>
            </a:r>
            <a:r>
              <a:rPr lang="en-US" sz="2800" dirty="0" err="1" smtClean="0"/>
              <a:t>diagnóstico</a:t>
            </a:r>
            <a:r>
              <a:rPr lang="en-US" sz="2800" dirty="0" smtClean="0"/>
              <a:t> </a:t>
            </a:r>
            <a:r>
              <a:rPr lang="en-US" sz="2800" dirty="0" err="1" smtClean="0"/>
              <a:t>aplicado</a:t>
            </a:r>
            <a:r>
              <a:rPr lang="en-US" sz="2800" dirty="0" smtClean="0"/>
              <a:t> </a:t>
            </a:r>
            <a:r>
              <a:rPr lang="en-US" sz="2800" dirty="0" err="1" smtClean="0"/>
              <a:t>permitió</a:t>
            </a:r>
            <a:r>
              <a:rPr lang="en-US" sz="2800" dirty="0" smtClean="0"/>
              <a:t> </a:t>
            </a:r>
            <a:r>
              <a:rPr lang="en-US" sz="2800" dirty="0" err="1" smtClean="0"/>
              <a:t>constatar</a:t>
            </a:r>
            <a:r>
              <a:rPr lang="en-US" sz="2800" dirty="0" smtClean="0"/>
              <a:t> el </a:t>
            </a:r>
            <a:r>
              <a:rPr lang="en-US" sz="2800" dirty="0" err="1" smtClean="0"/>
              <a:t>insuficiente</a:t>
            </a:r>
            <a:r>
              <a:rPr lang="en-US" sz="2800" dirty="0" smtClean="0"/>
              <a:t> </a:t>
            </a:r>
            <a:r>
              <a:rPr lang="en-US" sz="2800" dirty="0" err="1" smtClean="0"/>
              <a:t>conocimiento</a:t>
            </a:r>
            <a:r>
              <a:rPr lang="en-US" sz="2800" dirty="0" smtClean="0"/>
              <a:t> y </a:t>
            </a:r>
            <a:r>
              <a:rPr lang="en-US" sz="2800" dirty="0" err="1" smtClean="0"/>
              <a:t>preparación</a:t>
            </a:r>
            <a:r>
              <a:rPr lang="en-US" sz="2800" dirty="0" smtClean="0"/>
              <a:t> de los </a:t>
            </a:r>
            <a:r>
              <a:rPr lang="en-US" sz="2800" dirty="0" err="1" smtClean="0"/>
              <a:t>docentes</a:t>
            </a:r>
            <a:r>
              <a:rPr lang="en-US" sz="2800" dirty="0" smtClean="0"/>
              <a:t>  </a:t>
            </a:r>
            <a:r>
              <a:rPr lang="en-US" sz="2800" dirty="0" err="1" smtClean="0"/>
              <a:t>para</a:t>
            </a:r>
            <a:r>
              <a:rPr lang="en-US" sz="2800" dirty="0" smtClean="0"/>
              <a:t> el desarrollo de un </a:t>
            </a:r>
            <a:r>
              <a:rPr lang="en-US" sz="2800" dirty="0" err="1" smtClean="0"/>
              <a:t>trabajo</a:t>
            </a:r>
            <a:r>
              <a:rPr lang="en-US" sz="2800" dirty="0" smtClean="0"/>
              <a:t>  </a:t>
            </a:r>
            <a:r>
              <a:rPr lang="en-US" sz="2800" dirty="0" err="1" smtClean="0"/>
              <a:t>educativo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favorezca</a:t>
            </a:r>
            <a:r>
              <a:rPr lang="en-US" sz="2800" dirty="0" smtClean="0"/>
              <a:t>  la </a:t>
            </a:r>
            <a:r>
              <a:rPr lang="en-US" sz="2800" dirty="0" err="1" smtClean="0"/>
              <a:t>prevención</a:t>
            </a:r>
            <a:r>
              <a:rPr lang="en-US" sz="2800" dirty="0" smtClean="0"/>
              <a:t> de la </a:t>
            </a:r>
            <a:r>
              <a:rPr lang="en-US" sz="2800" dirty="0" err="1" smtClean="0"/>
              <a:t>violencia</a:t>
            </a:r>
            <a:r>
              <a:rPr lang="en-US" sz="2800" dirty="0" smtClean="0"/>
              <a:t> escolar, se </a:t>
            </a:r>
            <a:r>
              <a:rPr lang="en-US" sz="2800" dirty="0" err="1" smtClean="0"/>
              <a:t>manifestaron</a:t>
            </a:r>
            <a:r>
              <a:rPr lang="en-US" sz="2800" dirty="0" smtClean="0"/>
              <a:t> </a:t>
            </a:r>
            <a:r>
              <a:rPr lang="en-US" sz="2800" dirty="0" err="1" smtClean="0"/>
              <a:t>conductas</a:t>
            </a:r>
            <a:r>
              <a:rPr lang="en-US" sz="2800" dirty="0" smtClean="0"/>
              <a:t> </a:t>
            </a:r>
            <a:r>
              <a:rPr lang="en-US" sz="2800" dirty="0" err="1" smtClean="0"/>
              <a:t>violentas</a:t>
            </a:r>
            <a:r>
              <a:rPr lang="en-US" sz="2800" dirty="0" smtClean="0"/>
              <a:t> entre los </a:t>
            </a:r>
            <a:r>
              <a:rPr lang="en-US" sz="2800" dirty="0" err="1" smtClean="0"/>
              <a:t>alumnos´por</a:t>
            </a:r>
            <a:r>
              <a:rPr lang="en-US" sz="2800" dirty="0" smtClean="0"/>
              <a:t> lo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diseñaron</a:t>
            </a:r>
            <a:r>
              <a:rPr lang="en-US" sz="2800" dirty="0" smtClean="0"/>
              <a:t> </a:t>
            </a:r>
            <a:r>
              <a:rPr lang="en-US" sz="2800" dirty="0" err="1" smtClean="0"/>
              <a:t>talleres</a:t>
            </a:r>
            <a:r>
              <a:rPr lang="en-US" sz="2800" dirty="0" smtClean="0"/>
              <a:t> de </a:t>
            </a:r>
            <a:r>
              <a:rPr lang="en-US" sz="2800" dirty="0" err="1" smtClean="0"/>
              <a:t>orientación</a:t>
            </a:r>
            <a:r>
              <a:rPr lang="en-US" sz="2800" dirty="0" smtClean="0"/>
              <a:t> a </a:t>
            </a:r>
            <a:r>
              <a:rPr lang="en-US" sz="2800" dirty="0" err="1" smtClean="0"/>
              <a:t>docentes</a:t>
            </a:r>
            <a:r>
              <a:rPr lang="en-US" sz="2800" dirty="0" smtClean="0"/>
              <a:t>. </a:t>
            </a:r>
            <a:r>
              <a:rPr lang="es-ES" sz="2800" dirty="0"/>
              <a:t>que estimulen la reflexión y construcción colectiva del nuevo saber, resaltando el papel activo de la educación </a:t>
            </a:r>
            <a:r>
              <a:rPr lang="es-ES" sz="2800" dirty="0" smtClean="0"/>
              <a:t>. </a:t>
            </a:r>
            <a:endParaRPr lang="en-US" sz="2800" dirty="0"/>
          </a:p>
        </p:txBody>
      </p:sp>
      <p:sp>
        <p:nvSpPr>
          <p:cNvPr id="44" name="Rectángulo 43"/>
          <p:cNvSpPr/>
          <p:nvPr/>
        </p:nvSpPr>
        <p:spPr>
          <a:xfrm>
            <a:off x="1181100" y="18218386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181100" y="22697193"/>
            <a:ext cx="19131795" cy="16926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err="1" smtClean="0"/>
              <a:t>Calzado</a:t>
            </a:r>
            <a:r>
              <a:rPr lang="en-US" sz="3200" dirty="0" smtClean="0"/>
              <a:t> (2000) El taller </a:t>
            </a:r>
            <a:r>
              <a:rPr lang="en-US" sz="3200" dirty="0" err="1" smtClean="0"/>
              <a:t>como</a:t>
            </a:r>
            <a:r>
              <a:rPr lang="en-US" sz="3200" dirty="0" smtClean="0"/>
              <a:t> </a:t>
            </a:r>
            <a:r>
              <a:rPr lang="en-US" sz="3200" dirty="0" err="1" smtClean="0"/>
              <a:t>alternativa</a:t>
            </a:r>
            <a:r>
              <a:rPr lang="en-US" sz="3200" dirty="0" smtClean="0"/>
              <a:t> de forma de </a:t>
            </a:r>
            <a:r>
              <a:rPr lang="en-US" sz="3200" dirty="0" err="1" smtClean="0"/>
              <a:t>organización</a:t>
            </a:r>
            <a:r>
              <a:rPr lang="en-US" sz="3200" dirty="0" smtClean="0"/>
              <a:t> del </a:t>
            </a:r>
            <a:r>
              <a:rPr lang="en-US" sz="3200" dirty="0" err="1" smtClean="0"/>
              <a:t>proceso</a:t>
            </a:r>
            <a:r>
              <a:rPr lang="en-US" sz="3200" dirty="0" smtClean="0"/>
              <a:t> </a:t>
            </a:r>
            <a:r>
              <a:rPr lang="en-US" sz="3200" dirty="0" err="1" smtClean="0"/>
              <a:t>docente</a:t>
            </a:r>
            <a:r>
              <a:rPr lang="en-US" sz="3200" dirty="0" smtClean="0"/>
              <a:t> (en </a:t>
            </a:r>
            <a:r>
              <a:rPr lang="en-US" sz="3200" dirty="0" err="1" smtClean="0"/>
              <a:t>soporte</a:t>
            </a:r>
            <a:r>
              <a:rPr lang="en-US" sz="3200" dirty="0" smtClean="0"/>
              <a:t> </a:t>
            </a:r>
            <a:r>
              <a:rPr lang="en-US" sz="3200" dirty="0" err="1" smtClean="0"/>
              <a:t>electrónico</a:t>
            </a:r>
            <a:r>
              <a:rPr lang="en-US" sz="3200" dirty="0" smtClean="0"/>
              <a:t>)</a:t>
            </a:r>
          </a:p>
          <a:p>
            <a:pPr algn="l"/>
            <a:r>
              <a:rPr lang="en-US" sz="3200" dirty="0" smtClean="0"/>
              <a:t>OMS (2003) </a:t>
            </a:r>
            <a:r>
              <a:rPr lang="en-US" sz="3200" dirty="0" err="1" smtClean="0"/>
              <a:t>Informe</a:t>
            </a:r>
            <a:r>
              <a:rPr lang="en-US" sz="3200" dirty="0" smtClean="0"/>
              <a:t> </a:t>
            </a:r>
            <a:r>
              <a:rPr lang="en-US" sz="3200" dirty="0" err="1" smtClean="0"/>
              <a:t>mundial</a:t>
            </a:r>
            <a:r>
              <a:rPr lang="en-US" sz="3200" dirty="0" smtClean="0"/>
              <a:t> </a:t>
            </a:r>
            <a:r>
              <a:rPr lang="en-US" sz="3200" dirty="0" err="1" smtClean="0"/>
              <a:t>sobre</a:t>
            </a:r>
            <a:r>
              <a:rPr lang="en-US" sz="3200" dirty="0" smtClean="0"/>
              <a:t> la </a:t>
            </a:r>
            <a:r>
              <a:rPr lang="en-US" sz="3200" dirty="0" err="1" smtClean="0"/>
              <a:t>violencia</a:t>
            </a:r>
            <a:r>
              <a:rPr lang="en-US" sz="3200" dirty="0" smtClean="0"/>
              <a:t> y </a:t>
            </a:r>
            <a:r>
              <a:rPr lang="en-US" sz="3200" dirty="0" err="1" smtClean="0"/>
              <a:t>salud</a:t>
            </a:r>
            <a:r>
              <a:rPr lang="en-US" sz="3200" dirty="0" smtClean="0"/>
              <a:t>. (</a:t>
            </a:r>
            <a:r>
              <a:rPr lang="en-US" sz="3200" dirty="0" err="1" smtClean="0"/>
              <a:t>Publicación</a:t>
            </a:r>
            <a:r>
              <a:rPr lang="en-US" sz="3200" dirty="0" smtClean="0"/>
              <a:t> </a:t>
            </a:r>
            <a:r>
              <a:rPr lang="en-US" sz="3200" dirty="0" err="1" smtClean="0"/>
              <a:t>científica</a:t>
            </a:r>
            <a:r>
              <a:rPr lang="en-US" sz="3200" dirty="0" smtClean="0"/>
              <a:t> No 588)</a:t>
            </a:r>
          </a:p>
          <a:p>
            <a:pPr algn="l"/>
            <a:r>
              <a:rPr lang="en-US" sz="3200" dirty="0" err="1" smtClean="0"/>
              <a:t>Gárciga</a:t>
            </a:r>
            <a:r>
              <a:rPr lang="en-US" sz="3200" dirty="0" smtClean="0"/>
              <a:t> (2017) </a:t>
            </a:r>
            <a:r>
              <a:rPr lang="en-US" sz="3200" dirty="0" err="1" smtClean="0"/>
              <a:t>Adicciones</a:t>
            </a:r>
            <a:r>
              <a:rPr lang="en-US" sz="3200" dirty="0" smtClean="0"/>
              <a:t> y </a:t>
            </a:r>
            <a:r>
              <a:rPr lang="en-US" sz="3200" dirty="0" err="1" smtClean="0"/>
              <a:t>violencia</a:t>
            </a:r>
            <a:r>
              <a:rPr lang="en-US" sz="3200" dirty="0" smtClean="0"/>
              <a:t>. </a:t>
            </a:r>
            <a:r>
              <a:rPr lang="en-US" sz="3200" dirty="0" err="1" smtClean="0"/>
              <a:t>Prevención</a:t>
            </a:r>
            <a:r>
              <a:rPr lang="en-US" sz="3200" dirty="0" smtClean="0"/>
              <a:t> y </a:t>
            </a:r>
            <a:r>
              <a:rPr lang="en-US" sz="3200" dirty="0" err="1" smtClean="0"/>
              <a:t>tratamiento</a:t>
            </a:r>
            <a:r>
              <a:rPr lang="en-US" sz="3200" dirty="0" smtClean="0"/>
              <a:t>. Editorial </a:t>
            </a:r>
            <a:r>
              <a:rPr lang="en-US" sz="3200" dirty="0" err="1" smtClean="0"/>
              <a:t>Ciencias</a:t>
            </a:r>
            <a:r>
              <a:rPr lang="en-US" sz="3200" dirty="0" smtClean="0"/>
              <a:t> </a:t>
            </a:r>
            <a:r>
              <a:rPr lang="en-US" sz="3200" dirty="0" err="1" smtClean="0"/>
              <a:t>Médicas</a:t>
            </a:r>
            <a:r>
              <a:rPr lang="en-US" sz="3200" dirty="0" smtClean="0"/>
              <a:t>. La Habana. </a:t>
            </a:r>
            <a:endParaRPr lang="en-US" sz="3200" dirty="0" smtClean="0"/>
          </a:p>
        </p:txBody>
      </p:sp>
      <p:sp>
        <p:nvSpPr>
          <p:cNvPr id="46" name="Rectángulo 45"/>
          <p:cNvSpPr/>
          <p:nvPr/>
        </p:nvSpPr>
        <p:spPr>
          <a:xfrm>
            <a:off x="1181100" y="2241027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7298353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3265386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9752770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INTRODUCCION (OBJETIVOS)</a:t>
            </a:r>
          </a:p>
        </p:txBody>
      </p:sp>
      <p:sp>
        <p:nvSpPr>
          <p:cNvPr id="54" name="Subtítulo 2"/>
          <p:cNvSpPr txBox="1">
            <a:spLocks/>
          </p:cNvSpPr>
          <p:nvPr/>
        </p:nvSpPr>
        <p:spPr>
          <a:xfrm>
            <a:off x="1181100" y="26675947"/>
            <a:ext cx="1913179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dirty="0" err="1" smtClean="0"/>
              <a:t>Insertar</a:t>
            </a:r>
            <a:r>
              <a:rPr lang="en-US" sz="2800" dirty="0" smtClean="0"/>
              <a:t> </a:t>
            </a:r>
            <a:r>
              <a:rPr lang="en-US" sz="2800" dirty="0" err="1" smtClean="0"/>
              <a:t>Texto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361</Words>
  <Application>Microsoft Office PowerPoint</Application>
  <PresentationFormat>Personalizado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IX Taller Internacional sobre la Formación Universitaria de Profesionales de la Educación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YOLA</cp:lastModifiedBy>
  <cp:revision>16</cp:revision>
  <dcterms:created xsi:type="dcterms:W3CDTF">2021-12-21T16:45:31Z</dcterms:created>
  <dcterms:modified xsi:type="dcterms:W3CDTF">2022-01-19T22:01:02Z</dcterms:modified>
</cp:coreProperties>
</file>