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18">
          <p15:clr>
            <a:srgbClr val="A4A3A4"/>
          </p15:clr>
        </p15:guide>
        <p15:guide id="2" pos="69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78" d="100"/>
          <a:sy n="78" d="100"/>
        </p:scale>
        <p:origin x="-3270" y="-12030"/>
      </p:cViewPr>
      <p:guideLst>
        <p:guide orient="horz" pos="10318"/>
        <p:guide pos="691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31165" y="1937108"/>
            <a:ext cx="17722096" cy="1114206"/>
          </a:xfrm>
        </p:spPr>
        <p:txBody>
          <a:bodyPr>
            <a:noAutofit/>
          </a:bodyPr>
          <a:lstStyle/>
          <a:p>
            <a:r>
              <a:rPr lang="es-ES" sz="4800" b="1" dirty="0"/>
              <a:t>IX Taller Internacional sobre la Formación Universitaria de Profesionales de la </a:t>
            </a:r>
            <a:r>
              <a:rPr lang="es-ES" sz="4800" b="1" dirty="0" err="1" smtClean="0"/>
              <a:t>Educaciónzz</a:t>
            </a:r>
            <a:endParaRPr lang="es-ES" sz="4800" b="1" dirty="0"/>
          </a:p>
        </p:txBody>
      </p:sp>
      <p:sp>
        <p:nvSpPr>
          <p:cNvPr id="28" name="Título 1"/>
          <p:cNvSpPr txBox="1">
            <a:spLocks/>
          </p:cNvSpPr>
          <p:nvPr/>
        </p:nvSpPr>
        <p:spPr>
          <a:xfrm>
            <a:off x="2451652" y="3140766"/>
            <a:ext cx="17722096" cy="1590260"/>
          </a:xfrm>
          <a:prstGeom prst="rect">
            <a:avLst/>
          </a:prstGeom>
        </p:spPr>
        <p:txBody>
          <a:bodyPr vert="horz" lIns="91440" tIns="45720" rIns="91440" bIns="45720" rtlCol="0" anchor="b">
            <a:normAutofit fontScale="47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s-ES" sz="9600" b="1" dirty="0"/>
          </a:p>
          <a:p>
            <a:r>
              <a:rPr lang="es-ES" sz="9600" b="1" dirty="0"/>
              <a:t> LA FORMACIÓN DEL PROFESIONAL DE LA EDUCACIÓN. UNA VISIÓN DESDE LA GESTIÓN DE LA CIENCIA </a:t>
            </a:r>
            <a:endParaRPr lang="en-US" sz="4800" b="1" dirty="0"/>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3319670" y="4671392"/>
            <a:ext cx="15504145" cy="1530626"/>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n-US" sz="3200" b="1" dirty="0" err="1" smtClean="0"/>
              <a:t>Dr.C</a:t>
            </a:r>
            <a:r>
              <a:rPr lang="en-US" sz="3200" b="1" dirty="0" smtClean="0"/>
              <a:t>. Enrique </a:t>
            </a:r>
            <a:r>
              <a:rPr lang="en-US" sz="3200" b="1" dirty="0" err="1" smtClean="0"/>
              <a:t>Cecilio</a:t>
            </a:r>
            <a:r>
              <a:rPr lang="en-US" sz="3200" b="1" dirty="0" smtClean="0"/>
              <a:t> Cejas </a:t>
            </a:r>
            <a:r>
              <a:rPr lang="en-US" sz="3200" b="1" dirty="0" err="1" smtClean="0"/>
              <a:t>Yanes</a:t>
            </a:r>
            <a:r>
              <a:rPr lang="en-US" sz="3200" b="1" dirty="0" smtClean="0"/>
              <a:t>, </a:t>
            </a:r>
            <a:r>
              <a:rPr lang="en-US" sz="3200" b="1" dirty="0" err="1" smtClean="0"/>
              <a:t>Dr.C</a:t>
            </a:r>
            <a:r>
              <a:rPr lang="en-US" sz="3200" b="1" dirty="0" smtClean="0"/>
              <a:t>. Isabel García González. Universidad de </a:t>
            </a:r>
            <a:r>
              <a:rPr lang="en-US" sz="3200" b="1" dirty="0" err="1" smtClean="0"/>
              <a:t>Ciencias</a:t>
            </a:r>
            <a:r>
              <a:rPr lang="en-US" sz="3200" b="1" dirty="0" smtClean="0"/>
              <a:t> </a:t>
            </a:r>
            <a:r>
              <a:rPr lang="en-US" sz="3200" b="1" dirty="0" err="1" smtClean="0"/>
              <a:t>Pedagógicas</a:t>
            </a:r>
            <a:r>
              <a:rPr lang="en-US" sz="3200" b="1" dirty="0" smtClean="0"/>
              <a:t> Enrique José </a:t>
            </a:r>
            <a:r>
              <a:rPr lang="en-US" sz="3200" b="1" dirty="0" err="1" smtClean="0"/>
              <a:t>Varona</a:t>
            </a:r>
            <a:endParaRPr lang="en-US" sz="3200" b="1" dirty="0" smtClean="0"/>
          </a:p>
          <a:p>
            <a:pPr marL="0" indent="0" algn="ctr">
              <a:buNone/>
            </a:pPr>
            <a:r>
              <a:rPr lang="en-US" sz="2800" b="1" dirty="0" smtClean="0"/>
              <a:t>enriqueccy@ucpejv.edu.cu </a:t>
            </a:r>
            <a:endParaRPr lang="en-US" sz="2800" b="1" dirty="0"/>
          </a:p>
        </p:txBody>
      </p:sp>
      <p:sp>
        <p:nvSpPr>
          <p:cNvPr id="31" name="CuadroTexto 30"/>
          <p:cNvSpPr txBox="1"/>
          <p:nvPr/>
        </p:nvSpPr>
        <p:spPr>
          <a:xfrm>
            <a:off x="2551044" y="16911431"/>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40" name="Rectángulo 39"/>
          <p:cNvSpPr/>
          <p:nvPr/>
        </p:nvSpPr>
        <p:spPr>
          <a:xfrm>
            <a:off x="1181100" y="1066314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81101" y="10911753"/>
            <a:ext cx="20529118" cy="6832838"/>
          </a:xfrm>
          <a:prstGeom prst="rect">
            <a:avLst/>
          </a:prstGeom>
        </p:spPr>
        <p:txBody>
          <a:bodyPr vert="horz" lIns="91440" tIns="45720" rIns="91440" bIns="45720" numCol="2"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endParaRPr lang="es-ES_tradnl" sz="3200" b="1" dirty="0" smtClean="0"/>
          </a:p>
          <a:p>
            <a:r>
              <a:rPr lang="es-ES_tradnl" sz="3200" b="1" dirty="0" smtClean="0"/>
              <a:t>Misión de la DCTI</a:t>
            </a:r>
            <a:endParaRPr lang="es-ES" sz="3200" dirty="0" smtClean="0"/>
          </a:p>
          <a:p>
            <a:r>
              <a:rPr lang="es-ES_tradnl" sz="3200" dirty="0" smtClean="0"/>
              <a:t>Potenciar la mejora continua de las investigaciones que permitan el desarrollo sostenible de la ciencia e innovación en la UCPEJV  y en las entidades adscritas a estas, en correspondencia con la Estrategia Nacional de Ciencia, Tecnología e Innovación, en coordinación con el MES y el CITMA, extendiendo su impacto a los Gobiernos, Organismos de Administración Central del Estado y al Sistema Empresarial Cubano.</a:t>
            </a:r>
            <a:endParaRPr lang="es-ES" sz="3200" dirty="0" smtClean="0"/>
          </a:p>
          <a:p>
            <a:r>
              <a:rPr lang="es-ES_tradnl" sz="3200" dirty="0" smtClean="0"/>
              <a:t>La Gestión de la Ciencia, Tecnología e Innovación, se considera entre los procesos sustantivos de la gestión universitaria; por el cual se concreta la producción científica y la innovación de profesores y estudiantes para satisfacer las demandas de la producción de bienes y servicios a la sociedad en el territorio y en el país, atendiendo a las prioridades de la producción de alimentos, salud, la energía, el agua, la vivienda, la educación, la defensa y el medio ambiente, que además repercuta en escenarios priorizados de desarrollo local y sectorial, que se integre y se revierta en la calidad de la educación superior en cuanto al desarrollo de su capital intelectual propio, con el máximo aprovechamiento del potencial científico que representan su claustro y estudiantado.</a:t>
            </a:r>
            <a:endParaRPr lang="es-ES" sz="3200" dirty="0" smtClean="0"/>
          </a:p>
          <a:p>
            <a:r>
              <a:rPr lang="es-ES_tradnl" sz="3200" dirty="0" smtClean="0"/>
              <a:t>Las tareas que tiene que gestionar la Dirección de Ciencia, Tecnología e Innovación son: desarrollar y perfeccionar la gestión de la ciencia, la tecnología y la innovación de manera integrada con el posgrado en la universidad. Diseña estrategias de desarrollo permanentes y vela por el buen desempeño en ciencia, tecnología e innovación, atendiendo las potencialidades del área y contribuir llevar a vías de hecho la misión de la UCPEJV; asesora metodológicamente y organiza las sesiones del Consejo Científico de la UCPEJV, atiende el cumplimento de las regulaciones establecidas en cuanto a seguridad biológica, química y ambiental en la universidad, además atiende las relaciones en los aspectos científico técnicos con el Fórum de Ciencia y Técnica (FCT), las Brigadas Técnicas Juveniles (BTJ), la ANIR, el Sistema de premios, Jornada Científica, Concursos de Computación. </a:t>
            </a:r>
            <a:endParaRPr lang="es-ES" sz="3200" dirty="0" smtClean="0"/>
          </a:p>
          <a:p>
            <a:r>
              <a:rPr lang="es-ES" sz="1400" dirty="0" smtClean="0"/>
              <a:t>Se considera un sistema ya que las acciones tienen un orden lógico y una interrelación entre ellas. Este sistema tiene un orden jerárquico que posibilita verlo como una unidad dialéctica.</a:t>
            </a:r>
          </a:p>
          <a:p>
            <a:r>
              <a:rPr lang="es-ES_tradnl" sz="1400" dirty="0" smtClean="0"/>
              <a:t>Sistema de acciones</a:t>
            </a:r>
            <a:endParaRPr lang="es-ES" sz="1400" dirty="0" smtClean="0"/>
          </a:p>
          <a:p>
            <a:r>
              <a:rPr lang="es-ES_tradnl" sz="1400" dirty="0" smtClean="0"/>
              <a:t>Acciones</a:t>
            </a:r>
            <a:endParaRPr lang="es-ES" sz="1400" dirty="0" smtClean="0"/>
          </a:p>
          <a:p>
            <a:pPr lvl="0"/>
            <a:r>
              <a:rPr lang="es-ES" sz="1400" dirty="0" smtClean="0"/>
              <a:t>Capacitación en el uso de las TIC a los miembros de la DCTI, a los vicedecanos y jefes de proyectos.</a:t>
            </a:r>
          </a:p>
          <a:p>
            <a:r>
              <a:rPr lang="es-ES" sz="1400" dirty="0" smtClean="0"/>
              <a:t>Responsable: director </a:t>
            </a:r>
          </a:p>
          <a:p>
            <a:r>
              <a:rPr lang="es-ES" sz="1400" dirty="0" smtClean="0"/>
              <a:t>Participantes: miembros, vicedecanos, jefes de proyectos</a:t>
            </a:r>
          </a:p>
          <a:p>
            <a:r>
              <a:rPr lang="es-ES" sz="1400" dirty="0" smtClean="0"/>
              <a:t>Fecha: miembros 1 al 30 de noviembre 2017, vicedecanos noviembre y diciembre, jefes de proyectos noviembre y enero</a:t>
            </a:r>
          </a:p>
          <a:p>
            <a:r>
              <a:rPr lang="es-ES" sz="1400" dirty="0" smtClean="0"/>
              <a:t>Resultado esperados: Un mejor uso de las TIC para un mejoramiento del conocimiento y nivel de preparación</a:t>
            </a:r>
          </a:p>
          <a:p>
            <a:pPr lvl="0"/>
            <a:r>
              <a:rPr lang="es-ES" sz="1400" dirty="0" smtClean="0"/>
              <a:t> Elaboración de un foro para la gestión de proyectos de investigación (anexo 1)</a:t>
            </a:r>
          </a:p>
          <a:p>
            <a:r>
              <a:rPr lang="es-ES" sz="1400" dirty="0" smtClean="0"/>
              <a:t>Responsable: director </a:t>
            </a:r>
          </a:p>
          <a:p>
            <a:r>
              <a:rPr lang="es-ES" sz="1400" dirty="0" smtClean="0"/>
              <a:t>Participantes: miembros, vicedecanos, jefes de proyectos</a:t>
            </a:r>
          </a:p>
          <a:p>
            <a:r>
              <a:rPr lang="es-ES" sz="1400" dirty="0" smtClean="0"/>
              <a:t>Fecha: 1 al 15 de noviembre 2017</a:t>
            </a:r>
          </a:p>
          <a:p>
            <a:r>
              <a:rPr lang="es-ES" sz="1400" dirty="0" smtClean="0"/>
              <a:t>Resultado esperado: Un mejor uso de las herramientas informáticas para un mejoramiento del conocimiento y nivel de información</a:t>
            </a:r>
          </a:p>
          <a:p>
            <a:pPr lvl="0"/>
            <a:r>
              <a:rPr lang="es-ES" sz="1400" dirty="0" smtClean="0"/>
              <a:t>Creación de  </a:t>
            </a:r>
            <a:r>
              <a:rPr lang="es-ES" sz="1400" u="sng" dirty="0" smtClean="0"/>
              <a:t>alianzas de interfaces </a:t>
            </a:r>
            <a:r>
              <a:rPr lang="es-ES" sz="1400" dirty="0" smtClean="0"/>
              <a:t>…….. con universidades y centros de investigación del MES para la comercialización de resultados y el registro de la Propiedad Intelectual</a:t>
            </a:r>
          </a:p>
          <a:p>
            <a:r>
              <a:rPr lang="es-ES" sz="1400" dirty="0" smtClean="0"/>
              <a:t>Responsable: director </a:t>
            </a:r>
          </a:p>
          <a:p>
            <a:r>
              <a:rPr lang="es-ES" sz="1400" dirty="0" smtClean="0"/>
              <a:t>Participantes: miembros, vicedecanos, jefes de proyectos, profesores</a:t>
            </a:r>
          </a:p>
          <a:p>
            <a:r>
              <a:rPr lang="es-ES" sz="1400" dirty="0" smtClean="0"/>
              <a:t>Fecha: 1 al 15 de febrero de 2018</a:t>
            </a:r>
          </a:p>
          <a:p>
            <a:r>
              <a:rPr lang="es-ES" sz="1400" dirty="0" smtClean="0"/>
              <a:t>Resultado esperado: Una mejor gestión de la ciencia y de los proyectos a través de </a:t>
            </a:r>
            <a:r>
              <a:rPr lang="es-ES" sz="1400" dirty="0" err="1" smtClean="0"/>
              <a:t>conveni</a:t>
            </a:r>
            <a:endParaRPr lang="es-ES" sz="1400" dirty="0" smtClean="0"/>
          </a:p>
          <a:p>
            <a:pPr lvl="0"/>
            <a:r>
              <a:rPr lang="es-ES" sz="1400" dirty="0" smtClean="0"/>
              <a:t>Control de la publicación de los resultados de la ciencia en las revistas de mayor visibilidad.</a:t>
            </a:r>
          </a:p>
          <a:p>
            <a:r>
              <a:rPr lang="es-ES" sz="1400" dirty="0" smtClean="0"/>
              <a:t>Responsable: director de CTI y directora de Comunicación</a:t>
            </a:r>
          </a:p>
          <a:p>
            <a:r>
              <a:rPr lang="es-ES" sz="1400" dirty="0" smtClean="0"/>
              <a:t>Participantes: miembros, vicedecanos, jefes de proyectos</a:t>
            </a:r>
          </a:p>
          <a:p>
            <a:r>
              <a:rPr lang="es-ES" sz="1400" dirty="0" smtClean="0"/>
              <a:t>Fecha: trimestral</a:t>
            </a:r>
          </a:p>
          <a:p>
            <a:r>
              <a:rPr lang="es-ES" sz="1400" dirty="0" smtClean="0"/>
              <a:t>Resultado esperado: Mejor visibilidad de la UCPEJV</a:t>
            </a:r>
          </a:p>
          <a:p>
            <a:pPr lvl="0"/>
            <a:r>
              <a:rPr lang="es-ES_tradnl" sz="1400" dirty="0" smtClean="0"/>
              <a:t>Elaboración de un blog para la dirección de CTI. </a:t>
            </a:r>
            <a:endParaRPr lang="es-ES" sz="1400" dirty="0" smtClean="0"/>
          </a:p>
          <a:p>
            <a:r>
              <a:rPr lang="es-ES" sz="1400" dirty="0" smtClean="0"/>
              <a:t>Responsable: director </a:t>
            </a:r>
          </a:p>
          <a:p>
            <a:r>
              <a:rPr lang="es-ES" sz="1400" dirty="0" smtClean="0"/>
              <a:t>Participantes: miembros, vicedecanos, jefes de proyectos</a:t>
            </a:r>
          </a:p>
          <a:p>
            <a:r>
              <a:rPr lang="es-ES" sz="1400" dirty="0" smtClean="0"/>
              <a:t>Fecha: 1 al 15 de noviembre 2017</a:t>
            </a:r>
          </a:p>
          <a:p>
            <a:r>
              <a:rPr lang="es-ES" sz="1400" dirty="0" smtClean="0"/>
              <a:t>Resultado esperado: Un mejor uso de las herramientas informáticas para un mejoramiento del conocimiento y nivel de información</a:t>
            </a:r>
          </a:p>
          <a:p>
            <a:pPr lvl="0"/>
            <a:r>
              <a:rPr lang="es-ES" sz="1400" dirty="0" smtClean="0"/>
              <a:t>Divulgación a través del correo, foro y blog de todas las informaciones referentes a la DCTI </a:t>
            </a:r>
          </a:p>
          <a:p>
            <a:r>
              <a:rPr lang="es-ES" sz="1400" dirty="0" smtClean="0"/>
              <a:t>Responsable: director </a:t>
            </a:r>
          </a:p>
          <a:p>
            <a:r>
              <a:rPr lang="es-ES" sz="1400" dirty="0" smtClean="0"/>
              <a:t>Participantes: miembros, vicedecanos, jefes de proyectos</a:t>
            </a:r>
          </a:p>
          <a:p>
            <a:r>
              <a:rPr lang="es-ES" sz="1400" dirty="0" smtClean="0"/>
              <a:t>Fecha: permanente</a:t>
            </a:r>
          </a:p>
          <a:p>
            <a:r>
              <a:rPr lang="es-ES" sz="1400" dirty="0" smtClean="0"/>
              <a:t>Resultado esperado: Mayor nivel de información y un mejor uso de las herramientas informáticas</a:t>
            </a:r>
          </a:p>
          <a:p>
            <a:pPr lvl="0"/>
            <a:r>
              <a:rPr lang="es-ES" sz="1400" dirty="0" smtClean="0"/>
              <a:t>Diseño de un curso de gestión de la ciencia, la tecnología e innovación en la plataforma </a:t>
            </a:r>
            <a:r>
              <a:rPr lang="es-ES" sz="1400" dirty="0" err="1" smtClean="0"/>
              <a:t>Moodle</a:t>
            </a:r>
            <a:r>
              <a:rPr lang="es-ES" sz="1400" dirty="0" smtClean="0"/>
              <a:t>.</a:t>
            </a:r>
          </a:p>
          <a:p>
            <a:r>
              <a:rPr lang="es-ES" sz="1400" dirty="0" smtClean="0"/>
              <a:t>Responsable: director</a:t>
            </a:r>
          </a:p>
          <a:p>
            <a:r>
              <a:rPr lang="es-ES" sz="1400" dirty="0" smtClean="0"/>
              <a:t>Participantes: miembros, vicedecanos, jefes de proyectos</a:t>
            </a:r>
          </a:p>
          <a:p>
            <a:r>
              <a:rPr lang="es-ES" sz="1400" dirty="0" smtClean="0"/>
              <a:t>Fecha: 4 al 30 de noviembre de 2018</a:t>
            </a:r>
          </a:p>
          <a:p>
            <a:r>
              <a:rPr lang="es-ES" sz="1400" dirty="0" smtClean="0"/>
              <a:t>Resultado esperado: Un mejor uso de las herramientas informáticas para un mejoramiento del conocimiento y nivel de información</a:t>
            </a:r>
          </a:p>
          <a:p>
            <a:pPr lvl="0"/>
            <a:r>
              <a:rPr lang="es-ES" sz="1400" dirty="0" smtClean="0"/>
              <a:t>Elaboración de un sitio web para la DCTI que agrupe todas las aplicaciones informáticas.</a:t>
            </a:r>
          </a:p>
          <a:p>
            <a:r>
              <a:rPr lang="es-ES" sz="1400" dirty="0" smtClean="0"/>
              <a:t>Responsable: director </a:t>
            </a:r>
          </a:p>
          <a:p>
            <a:r>
              <a:rPr lang="es-ES" sz="1400" dirty="0" smtClean="0"/>
              <a:t>Participantes: miembros, vicedecanos, jefes de proyectos</a:t>
            </a:r>
          </a:p>
          <a:p>
            <a:r>
              <a:rPr lang="es-ES" sz="1400" dirty="0" smtClean="0"/>
              <a:t>Fecha: junio</a:t>
            </a:r>
          </a:p>
          <a:p>
            <a:r>
              <a:rPr lang="es-ES" sz="1400" dirty="0" smtClean="0"/>
              <a:t>Resultado esperado: Un mejor uso de las herramientas informáticas para un mejoramiento del conocimiento y nivel de información</a:t>
            </a:r>
          </a:p>
          <a:p>
            <a:pPr lvl="0"/>
            <a:r>
              <a:rPr lang="es-ES" sz="1400" dirty="0" smtClean="0"/>
              <a:t>Elaboración del sistema de premios para la universidad</a:t>
            </a:r>
          </a:p>
          <a:p>
            <a:r>
              <a:rPr lang="es-ES" sz="1400" dirty="0" smtClean="0"/>
              <a:t>Responsable: director </a:t>
            </a:r>
          </a:p>
          <a:p>
            <a:r>
              <a:rPr lang="es-ES" sz="1400" dirty="0" smtClean="0"/>
              <a:t>Participantes: miembros, vicedecanos, jefes de proyectos</a:t>
            </a:r>
          </a:p>
          <a:p>
            <a:r>
              <a:rPr lang="es-ES" sz="1400" dirty="0" smtClean="0"/>
              <a:t>Fecha: enero</a:t>
            </a:r>
          </a:p>
          <a:p>
            <a:r>
              <a:rPr lang="es-ES" sz="1400" dirty="0" smtClean="0"/>
              <a:t>Resultado esperado: Una mejor cultura de premios en la universidad</a:t>
            </a:r>
          </a:p>
          <a:p>
            <a:pPr algn="l"/>
            <a:endParaRPr lang="en-US" sz="3200" dirty="0"/>
          </a:p>
        </p:txBody>
      </p:sp>
      <p:sp>
        <p:nvSpPr>
          <p:cNvPr id="42" name="Rectángulo 41"/>
          <p:cNvSpPr/>
          <p:nvPr/>
        </p:nvSpPr>
        <p:spPr>
          <a:xfrm>
            <a:off x="2022348" y="10687039"/>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n-US" sz="3200" smtClean="0"/>
              <a:t>Insertar Texto</a:t>
            </a:r>
            <a:endParaRPr lang="en-US" sz="3200" dirty="0"/>
          </a:p>
        </p:txBody>
      </p:sp>
      <p:sp>
        <p:nvSpPr>
          <p:cNvPr id="45" name="Subtítulo 2"/>
          <p:cNvSpPr txBox="1">
            <a:spLocks/>
          </p:cNvSpPr>
          <p:nvPr/>
        </p:nvSpPr>
        <p:spPr>
          <a:xfrm>
            <a:off x="1646990" y="2269719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n-US" sz="3200" dirty="0" err="1" smtClean="0"/>
              <a:t>Insertar</a:t>
            </a:r>
            <a:r>
              <a:rPr lang="en-US" sz="3200" dirty="0" smtClean="0"/>
              <a:t> </a:t>
            </a:r>
            <a:r>
              <a:rPr lang="en-US" sz="3200" dirty="0" err="1" smtClean="0"/>
              <a:t>Texto</a:t>
            </a:r>
            <a:endParaRPr lang="en-US" sz="3200" dirty="0"/>
          </a:p>
        </p:txBody>
      </p:sp>
      <p:sp>
        <p:nvSpPr>
          <p:cNvPr id="49" name="Text Placeholder 28">
            <a:extLst>
              <a:ext uri="{FF2B5EF4-FFF2-40B4-BE49-F238E27FC236}">
                <a16:creationId xmlns="" xmlns:a16="http://schemas.microsoft.com/office/drawing/2014/main" id="{FCB797DF-A438-244B-B34C-CCF348A4370E}"/>
              </a:ext>
            </a:extLst>
          </p:cNvPr>
          <p:cNvSpPr txBox="1">
            <a:spLocks/>
          </p:cNvSpPr>
          <p:nvPr/>
        </p:nvSpPr>
        <p:spPr>
          <a:xfrm>
            <a:off x="2985980" y="19819211"/>
            <a:ext cx="15008087" cy="287798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b="1" dirty="0">
                <a:solidFill>
                  <a:srgbClr val="002060"/>
                </a:solidFill>
              </a:rPr>
              <a:t>3. </a:t>
            </a:r>
            <a:r>
              <a:rPr lang="en-US" b="1" dirty="0" smtClean="0">
                <a:solidFill>
                  <a:srgbClr val="002060"/>
                </a:solidFill>
              </a:rPr>
              <a:t>CONCLUSIONES</a:t>
            </a:r>
          </a:p>
          <a:p>
            <a:pPr lvl="0" algn="just"/>
            <a:r>
              <a:rPr lang="es-ES_tradnl" sz="2400" dirty="0" smtClean="0">
                <a:solidFill>
                  <a:schemeClr val="tx1"/>
                </a:solidFill>
              </a:rPr>
              <a:t>El </a:t>
            </a:r>
            <a:r>
              <a:rPr lang="es-ES_tradnl" sz="2400" dirty="0" smtClean="0">
                <a:solidFill>
                  <a:schemeClr val="tx1"/>
                </a:solidFill>
              </a:rPr>
              <a:t>uso de las TIC es una herramienta para la gestión de la Ciencia, la Tecnología y la Innovación</a:t>
            </a:r>
            <a:endParaRPr lang="es-ES" sz="2400" dirty="0" smtClean="0">
              <a:solidFill>
                <a:schemeClr val="tx1"/>
              </a:solidFill>
            </a:endParaRPr>
          </a:p>
          <a:p>
            <a:pPr lvl="0" algn="just"/>
            <a:r>
              <a:rPr lang="es-ES_tradnl" sz="2400" dirty="0" smtClean="0">
                <a:solidFill>
                  <a:schemeClr val="tx1"/>
                </a:solidFill>
              </a:rPr>
              <a:t>El nivel del uso de la informática y las comunicaciones es baja lo que no permite un resultado mejor en la gestión</a:t>
            </a:r>
            <a:endParaRPr lang="es-ES" sz="2400" dirty="0" smtClean="0">
              <a:solidFill>
                <a:schemeClr val="tx1"/>
              </a:solidFill>
            </a:endParaRPr>
          </a:p>
          <a:p>
            <a:pPr lvl="0" algn="just"/>
            <a:r>
              <a:rPr lang="es-ES_tradnl" sz="2400" dirty="0" smtClean="0">
                <a:solidFill>
                  <a:schemeClr val="tx1"/>
                </a:solidFill>
              </a:rPr>
              <a:t>El sistema de acciones propuesto contribuirá a la dirección de la Ciencia, Tecnología  e Innovación en la UCPEJV</a:t>
            </a:r>
            <a:endParaRPr lang="es-ES" sz="2400" dirty="0" smtClean="0">
              <a:solidFill>
                <a:schemeClr val="tx1"/>
              </a:solidFill>
            </a:endParaRPr>
          </a:p>
          <a:p>
            <a:endParaRPr lang="en-US" b="1" dirty="0" smtClean="0">
              <a:solidFill>
                <a:srgbClr val="002060"/>
              </a:solidFill>
            </a:endParaRPr>
          </a:p>
          <a:p>
            <a:endParaRPr lang="en-US" b="1" dirty="0" smtClean="0">
              <a:solidFill>
                <a:srgbClr val="002060"/>
              </a:solidFill>
            </a:endParaRPr>
          </a:p>
          <a:p>
            <a:endParaRPr lang="en-US" b="1" dirty="0">
              <a:solidFill>
                <a:srgbClr val="002060"/>
              </a:solidFill>
            </a:endParaRPr>
          </a:p>
        </p:txBody>
      </p:sp>
      <p:sp>
        <p:nvSpPr>
          <p:cNvPr id="50" name="Text Placeholder 28">
            <a:extLst>
              <a:ext uri="{FF2B5EF4-FFF2-40B4-BE49-F238E27FC236}">
                <a16:creationId xmlns="" xmlns:a16="http://schemas.microsoft.com/office/drawing/2014/main" id="{FCB797DF-A438-244B-B34C-CCF348A4370E}"/>
              </a:ext>
            </a:extLst>
          </p:cNvPr>
          <p:cNvSpPr txBox="1">
            <a:spLocks/>
          </p:cNvSpPr>
          <p:nvPr/>
        </p:nvSpPr>
        <p:spPr>
          <a:xfrm>
            <a:off x="5336918" y="997748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 xmlns:a16="http://schemas.microsoft.com/office/drawing/2014/main" id="{FCB797DF-A438-244B-B34C-CCF348A4370E}"/>
              </a:ext>
            </a:extLst>
          </p:cNvPr>
          <p:cNvSpPr txBox="1">
            <a:spLocks/>
          </p:cNvSpPr>
          <p:nvPr/>
        </p:nvSpPr>
        <p:spPr>
          <a:xfrm>
            <a:off x="1113183" y="7195932"/>
            <a:ext cx="19142765" cy="3657598"/>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514350" indent="-514350" algn="just">
              <a:buAutoNum type="arabicPeriod"/>
            </a:pPr>
            <a:r>
              <a:rPr lang="en-US" b="1" dirty="0" smtClean="0">
                <a:solidFill>
                  <a:schemeClr val="tx1"/>
                </a:solidFill>
              </a:rPr>
              <a:t>INTRODUCCION </a:t>
            </a:r>
            <a:r>
              <a:rPr lang="en-US" b="1" dirty="0">
                <a:solidFill>
                  <a:schemeClr val="tx1"/>
                </a:solidFill>
              </a:rPr>
              <a:t>(OBJETIVOS</a:t>
            </a:r>
            <a:r>
              <a:rPr lang="en-US" b="1" dirty="0" smtClean="0">
                <a:solidFill>
                  <a:schemeClr val="tx1"/>
                </a:solidFill>
              </a:rPr>
              <a:t>)</a:t>
            </a:r>
          </a:p>
          <a:p>
            <a:pPr marL="514350" indent="-514350" algn="just"/>
            <a:r>
              <a:rPr lang="es-ES" dirty="0" smtClean="0">
                <a:solidFill>
                  <a:schemeClr val="tx1"/>
                </a:solidFill>
              </a:rPr>
              <a:t>      Se aborda en el sistema de acciones para el desarrollo de la Ciencia, Tecnología e Innovación que ha tenido la Universidad de Ciencias Pedagógicas Enrique José Varona durante el período comprendido entre los años 2017 y 2021. Se presentan los logros alcanzados. Se realiza una valoración de los resultados y se propone el sistema de acciones para su desarrollo, sobre la base de los proyectos de la línea de investigación la Formación del profesional de la educación, así continuar perfeccionando la formación pedagógica en Cuba, y elevar la calidad de la educación desde el sistema de la ciencia, tecnología e innovación para el desarrollo sostenible de la sociedad cubana. </a:t>
            </a:r>
          </a:p>
          <a:p>
            <a:pPr marL="514350" indent="-514350" algn="just">
              <a:buAutoNum type="arabicPeriod"/>
            </a:pPr>
            <a:endParaRPr lang="en-US" b="1" dirty="0" smtClean="0">
              <a:solidFill>
                <a:schemeClr val="tx1"/>
              </a:solidFill>
            </a:endParaRPr>
          </a:p>
          <a:p>
            <a:pPr marL="514350" indent="-514350" algn="just">
              <a:buAutoNum type="arabicPeriod"/>
            </a:pPr>
            <a:endParaRPr lang="en-US" b="1" dirty="0">
              <a:solidFill>
                <a:schemeClr val="tx1"/>
              </a:solidFill>
            </a:endParaRP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err="1" smtClean="0"/>
              <a:t>Insertar</a:t>
            </a:r>
            <a:r>
              <a:rPr lang="en-US" sz="2800" dirty="0" smtClean="0"/>
              <a:t> </a:t>
            </a:r>
            <a:r>
              <a:rPr lang="en-US" sz="2800" dirty="0" err="1" smtClean="0"/>
              <a:t>Texto</a:t>
            </a:r>
            <a:endParaRPr lang="en-US" sz="2800" smtClean="0"/>
          </a:p>
          <a:p>
            <a:pPr algn="r"/>
            <a:endParaRPr lang="en-US" sz="2800" dirty="0"/>
          </a:p>
        </p:txBody>
      </p:sp>
      <p:graphicFrame>
        <p:nvGraphicFramePr>
          <p:cNvPr id="3" name="Tabla 2"/>
          <p:cNvGraphicFramePr>
            <a:graphicFrameLocks noGrp="1"/>
          </p:cNvGraphicFramePr>
          <p:nvPr>
            <p:extLst>
              <p:ext uri="{D42A27DB-BD31-4B8C-83A1-F6EECF244321}">
                <p14:modId xmlns:p14="http://schemas.microsoft.com/office/powerpoint/2010/main" val="2373875681"/>
              </p:ext>
            </p:extLst>
          </p:nvPr>
        </p:nvGraphicFramePr>
        <p:xfrm>
          <a:off x="2022348" y="22106786"/>
          <a:ext cx="18940462" cy="771017"/>
        </p:xfrm>
        <a:graphic>
          <a:graphicData uri="http://schemas.openxmlformats.org/drawingml/2006/table">
            <a:tbl>
              <a:tblPr>
                <a:tableStyleId>{5C22544A-7EE6-4342-B048-85BDC9FD1C3A}</a:tableStyleId>
              </a:tblPr>
              <a:tblGrid>
                <a:gridCol w="18940462"/>
              </a:tblGrid>
              <a:tr h="0">
                <a:tc>
                  <a:txBody>
                    <a:bodyPr/>
                    <a:lstStyle/>
                    <a:p>
                      <a:pPr marL="457200" indent="-457200" algn="just">
                        <a:lnSpc>
                          <a:spcPct val="115000"/>
                        </a:lnSpc>
                        <a:spcAft>
                          <a:spcPts val="600"/>
                        </a:spcAft>
                      </a:pPr>
                      <a:r>
                        <a:rPr lang="es-ES" sz="1200" dirty="0">
                          <a:effectLst/>
                        </a:rPr>
                        <a:t>Ministerio de Educación Superior. Objetivos priorizados. Objetivos priorizados para el 2018.  La Habana, Cuba: MES. 2017</a:t>
                      </a:r>
                      <a:endParaRPr lang="es-ES" sz="1100" dirty="0">
                        <a:effectLst/>
                      </a:endParaRPr>
                    </a:p>
                    <a:p>
                      <a:pPr marL="457200" indent="-457200" algn="just">
                        <a:lnSpc>
                          <a:spcPct val="115000"/>
                        </a:lnSpc>
                        <a:spcAft>
                          <a:spcPts val="600"/>
                        </a:spcAft>
                      </a:pPr>
                      <a:r>
                        <a:rPr lang="es-ES" sz="1200" dirty="0">
                          <a:effectLst/>
                        </a:rPr>
                        <a:t>Ministerio de Educación Superior. Documentos normativos para la gestión de la ciencia, la tecnología y la innovación en las universidades. La Habana, Cuba: MES. 2017</a:t>
                      </a:r>
                      <a:endParaRPr lang="es-ES" sz="1100" dirty="0">
                        <a:effectLst/>
                      </a:endParaRPr>
                    </a:p>
                    <a:p>
                      <a:pPr marL="457200" indent="-457200" algn="just">
                        <a:lnSpc>
                          <a:spcPct val="115000"/>
                        </a:lnSpc>
                        <a:spcAft>
                          <a:spcPts val="600"/>
                        </a:spcAft>
                      </a:pPr>
                      <a:r>
                        <a:rPr lang="es-ES" sz="1200" dirty="0">
                          <a:effectLst/>
                        </a:rPr>
                        <a:t>Oficina nacional de estadísticas. Informatización de la sociedad. TIC en Cuba, empleo y aprovechamiento. La Habana, La Habana, Cuba: Ministerio de la Informática y las Comunicaciones. 2012</a:t>
                      </a:r>
                      <a:endParaRPr lang="es-ES" sz="1100" dirty="0">
                        <a:solidFill>
                          <a:srgbClr val="000000"/>
                        </a:solidFill>
                        <a:effectLst/>
                        <a:latin typeface="Calibri" panose="020F0502020204030204" pitchFamily="34" charset="0"/>
                        <a:ea typeface="Calibri" panose="020F0502020204030204" pitchFamily="34" charset="0"/>
                      </a:endParaRPr>
                    </a:p>
                  </a:txBody>
                  <a:tcPr marL="114300" marR="114300" marT="0" marB="0"/>
                </a:tc>
              </a:tr>
            </a:tbl>
          </a:graphicData>
        </a:graphic>
      </p:graphicFrame>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1212</Words>
  <Application>Microsoft Office PowerPoint</Application>
  <PresentationFormat>Personalizado</PresentationFormat>
  <Paragraphs>73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IX Taller Internacional sobre la Formación Universitaria de Profesionales de la Educaciónzz</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15</cp:revision>
  <dcterms:created xsi:type="dcterms:W3CDTF">2021-12-21T16:45:31Z</dcterms:created>
  <dcterms:modified xsi:type="dcterms:W3CDTF">2022-01-20T08:41:48Z</dcterms:modified>
</cp:coreProperties>
</file>