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0" d="100"/>
          <a:sy n="40" d="100"/>
        </p:scale>
        <p:origin x="666" y="-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https:/doi.org/10.35195/ob.v10i2.92" TargetMode="External"/><Relationship Id="rId7" Type="http://schemas.openxmlformats.org/officeDocument/2006/relationships/hyperlink" Target="https://conrado.ucf.edu.cu/index.php/conrado/article/view/169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estroysociedad.uo.edu.cu/index.php/MyS/article/view/2773" TargetMode="External"/><Relationship Id="rId5" Type="http://schemas.openxmlformats.org/officeDocument/2006/relationships/hyperlink" Target="http://www.uh.cu/static/documents/STA/La%20evaluacion%20impacto%20formativo.pdf" TargetMode="External"/><Relationship Id="rId4" Type="http://schemas.openxmlformats.org/officeDocument/2006/relationships/hyperlink" Target="https://revistainclusiones.org/index.php/inclu/article/view/7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6" y="608957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23742" y="5660356"/>
            <a:ext cx="17722096" cy="1114206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4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sz="4400" b="1" dirty="0" smtClean="0">
                <a:solidFill>
                  <a:srgbClr val="002060"/>
                </a:solidFill>
                <a:latin typeface="+mn-lt"/>
              </a:rPr>
              <a:t>IX TALLER INTERNACIONAL SOBRE LA FORMACIÓN UNIVERSITARIA DE PROFESIONALES DE LA EDUCACIÓN</a:t>
            </a:r>
            <a:endParaRPr lang="en-US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89" y="10564532"/>
            <a:ext cx="18665905" cy="2092076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ES" sz="2400" dirty="0"/>
              <a:t>Los procesos formativos en la Educación Superior aún requieren perfeccionar su gestión formativa para impactar de manera efectiva en los contextos educativos territoriales. </a:t>
            </a:r>
            <a:r>
              <a:rPr lang="es-ES_tradnl" sz="2400" dirty="0"/>
              <a:t>El </a:t>
            </a:r>
            <a:r>
              <a:rPr lang="es-ES_tradnl" sz="2400" i="1" dirty="0"/>
              <a:t>problema </a:t>
            </a:r>
            <a:r>
              <a:rPr lang="es-ES_tradnl" sz="2400" dirty="0"/>
              <a:t>está dado por las </a:t>
            </a:r>
            <a:r>
              <a:rPr lang="es-ES" sz="2400" dirty="0"/>
              <a:t>insuficiencias en la gestión de procesos formativos universitarios pues se revela una limitada concepción teórico-metodológica de este proceso, lo que limita </a:t>
            </a:r>
            <a:r>
              <a:rPr lang="es-ES_tradnl" sz="2400" dirty="0"/>
              <a:t>la eficacia de la labor educativa en el territorio</a:t>
            </a:r>
            <a:r>
              <a:rPr lang="es-ES_tradnl" sz="2400" b="1" dirty="0"/>
              <a:t>. </a:t>
            </a:r>
            <a:r>
              <a:rPr lang="es-ES" sz="2400" dirty="0"/>
              <a:t>Por lo que resulta necesario consolidar su aplicación en las áreas universitarias y territoriales, con su consecuente impacto científico y social en el desempeño de los profesionales y el desarrollo </a:t>
            </a:r>
            <a:r>
              <a:rPr lang="es-ES" sz="2400" dirty="0" smtClean="0"/>
              <a:t>local. El </a:t>
            </a:r>
            <a:r>
              <a:rPr lang="es-ES" sz="2400" b="1" dirty="0"/>
              <a:t>objetivo general </a:t>
            </a:r>
            <a:r>
              <a:rPr lang="es-ES" sz="2400" dirty="0"/>
              <a:t>es elaborar una propuesta teórico-práctica para sistematizar </a:t>
            </a:r>
            <a:r>
              <a:rPr lang="es-MX" sz="2400" dirty="0"/>
              <a:t>la gestión formativa de los profesionales</a:t>
            </a:r>
            <a:r>
              <a:rPr lang="es-ES" sz="2400" dirty="0"/>
              <a:t>, </a:t>
            </a:r>
            <a:r>
              <a:rPr lang="es-MX" sz="2400" dirty="0"/>
              <a:t>la cual se concreta en novedosas propuestas para consolidar el impacto de los procesos educativos en la diversidad de contextos territoriales. 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 </a:t>
            </a:r>
          </a:p>
          <a:p>
            <a:pPr algn="just"/>
            <a:r>
              <a:rPr lang="es-ES" sz="2400" dirty="0" smtClean="0"/>
              <a:t>La </a:t>
            </a:r>
            <a:r>
              <a:rPr lang="es-ES" sz="2400" dirty="0"/>
              <a:t>propuesta teórico-práctica que se presenta consolida el quehacer científico-pedagógico sistematizado en el período del 2018-2020 por el Centro de Estudios Pedagógicos “Manuel F. Gran” de la Universidad de Oriente y se sustenta a partir de la amplia </a:t>
            </a:r>
            <a:r>
              <a:rPr lang="es-ES_tradnl" sz="2400" dirty="0"/>
              <a:t>experiencia obtenida en la formación de profesionales del territorio</a:t>
            </a:r>
            <a:r>
              <a:rPr lang="es-ES_tradnl" sz="2400" dirty="0" smtClean="0"/>
              <a:t>.</a:t>
            </a:r>
            <a:endParaRPr lang="en-US" sz="24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798" y="696647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latin typeface="+mn-lt"/>
              </a:rPr>
              <a:t>GESTIÓN FORMATIVA PROFESIONAL Y DESARROLLO TERRITORIAL: CONTRIBUCIONES ACADÉMICAS E IMPACTO SOCIO-EDUCATIVO</a:t>
            </a: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019144"/>
            <a:ext cx="15608232" cy="1370757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 smtClean="0">
                <a:solidFill>
                  <a:srgbClr val="002060"/>
                </a:solidFill>
              </a:rPr>
              <a:t>Dr</a:t>
            </a:r>
            <a:r>
              <a:rPr lang="en-US" sz="3600" dirty="0" smtClean="0">
                <a:solidFill>
                  <a:srgbClr val="002060"/>
                </a:solidFill>
              </a:rPr>
              <a:t> C Yaritza </a:t>
            </a:r>
            <a:r>
              <a:rPr lang="en-US" sz="3600" dirty="0" err="1" smtClean="0">
                <a:solidFill>
                  <a:srgbClr val="002060"/>
                </a:solidFill>
              </a:rPr>
              <a:t>Tardo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Fernández</a:t>
            </a:r>
            <a:r>
              <a:rPr lang="en-US" sz="3600" dirty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Universidad de </a:t>
            </a:r>
            <a:r>
              <a:rPr lang="en-US" sz="3600" dirty="0" err="1" smtClean="0">
                <a:solidFill>
                  <a:srgbClr val="002060"/>
                </a:solidFill>
              </a:rPr>
              <a:t>Oriente</a:t>
            </a:r>
            <a:r>
              <a:rPr lang="en-US" sz="3600" dirty="0" smtClean="0">
                <a:solidFill>
                  <a:srgbClr val="002060"/>
                </a:solidFill>
              </a:rPr>
              <a:t>. Cuba</a:t>
            </a:r>
          </a:p>
          <a:p>
            <a:pPr marL="0" indent="0" algn="ctr">
              <a:buNone/>
            </a:pPr>
            <a:r>
              <a:rPr lang="en-US" sz="3600" dirty="0" err="1" smtClean="0">
                <a:solidFill>
                  <a:srgbClr val="002060"/>
                </a:solidFill>
              </a:rPr>
              <a:t>Dr.C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María</a:t>
            </a:r>
            <a:r>
              <a:rPr lang="en-US" sz="3600" dirty="0" smtClean="0">
                <a:solidFill>
                  <a:srgbClr val="002060"/>
                </a:solidFill>
              </a:rPr>
              <a:t> Julia Rodríguez </a:t>
            </a:r>
            <a:r>
              <a:rPr lang="en-US" sz="3600" dirty="0" err="1" smtClean="0">
                <a:solidFill>
                  <a:srgbClr val="002060"/>
                </a:solidFill>
              </a:rPr>
              <a:t>Saif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600" dirty="0">
                <a:solidFill>
                  <a:srgbClr val="002060"/>
                </a:solidFill>
              </a:rPr>
              <a:t>Universidad de </a:t>
            </a:r>
            <a:r>
              <a:rPr lang="en-US" sz="3600" dirty="0" err="1">
                <a:solidFill>
                  <a:srgbClr val="002060"/>
                </a:solidFill>
              </a:rPr>
              <a:t>Oriente</a:t>
            </a:r>
            <a:r>
              <a:rPr lang="en-US" sz="3600" dirty="0">
                <a:solidFill>
                  <a:srgbClr val="002060"/>
                </a:solidFill>
              </a:rPr>
              <a:t>. Cuba</a:t>
            </a:r>
          </a:p>
          <a:p>
            <a:pPr marL="0" indent="0" algn="ctr"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314444" y="17531611"/>
            <a:ext cx="18059400" cy="2744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6003009" y="2294722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352357" y="27715903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548384"/>
            <a:ext cx="19131795" cy="21712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716998" y="15222007"/>
            <a:ext cx="18665905" cy="2716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ES" sz="2400" dirty="0"/>
              <a:t>Los principales </a:t>
            </a:r>
            <a:r>
              <a:rPr lang="es-ES" sz="2400" b="1" dirty="0"/>
              <a:t>aportes</a:t>
            </a:r>
            <a:r>
              <a:rPr lang="es-ES" sz="2400" dirty="0"/>
              <a:t> de este resultado se concretan en: </a:t>
            </a:r>
            <a:endParaRPr lang="es-ES" sz="2400" dirty="0" smtClean="0"/>
          </a:p>
          <a:p>
            <a:pPr algn="just">
              <a:defRPr/>
            </a:pPr>
            <a:r>
              <a:rPr lang="es-ES" sz="2400" b="1" dirty="0" smtClean="0"/>
              <a:t>Modelo </a:t>
            </a:r>
            <a:r>
              <a:rPr lang="es-ES" sz="2400" b="1" dirty="0"/>
              <a:t>teórico y estrategia para sistematizar la gestión formativa profesional</a:t>
            </a:r>
            <a:r>
              <a:rPr lang="es-ES" sz="2400" dirty="0"/>
              <a:t> en aras de resolver las problemáticas diagnosticadas en los contextos territoriales, lo que permite su introducción e impacto en el ámbito educativo para contribuir al desarrollo socio-profesional del territorio. Estos aportes teórico-prácticos tienen como eje la sistematización de la calidad de la gestión formativa profesional en los contextos educativos universitarios y territoriales</a:t>
            </a:r>
            <a:r>
              <a:rPr lang="es-ES" sz="2400" dirty="0" smtClean="0"/>
              <a:t>. </a:t>
            </a:r>
          </a:p>
          <a:p>
            <a:pPr algn="just">
              <a:defRPr/>
            </a:pPr>
            <a:r>
              <a:rPr lang="es-ES" sz="2400" b="1" dirty="0" smtClean="0"/>
              <a:t>Estrategia </a:t>
            </a:r>
            <a:r>
              <a:rPr lang="es-ES" sz="2400" b="1" dirty="0"/>
              <a:t>de sistematización de la gestión formativa profesional para el desarrollo territorial</a:t>
            </a:r>
          </a:p>
          <a:p>
            <a:pPr algn="just">
              <a:defRPr/>
            </a:pPr>
            <a:r>
              <a:rPr lang="es-ES" sz="2400" dirty="0"/>
              <a:t>Este aporte garantiza la ejecución práctica de la lógica teórica modelada y su reconocimiento en los procesos sociales y profesionales, desde un objetivo estratégico que consolida la sistematización de la gestión formativa de los profesionales </a:t>
            </a:r>
            <a:r>
              <a:rPr lang="es-AR" sz="2400" dirty="0"/>
              <a:t>para garantizar su efectividad transformadora en los contextos educativos territoriales</a:t>
            </a:r>
            <a:r>
              <a:rPr lang="es-ES" sz="2400" dirty="0"/>
              <a:t>. Cuenta con una estructura dinámica constituida por acciones interrelacionadas y articuladas y se concreta en diferentes etapas a través de los cuales se proyectan los objetivos y acciones específicas. Su alcance estará condicionado por la visión de los gestores formativos y las necesidades educativas territoriales, en correspondencia con las propias transformaciones que se suscitan en los sujetos implicados en la concepción y desarrollo de la misma. </a:t>
            </a:r>
            <a:endParaRPr lang="en-US" sz="2400" dirty="0"/>
          </a:p>
          <a:p>
            <a:pPr algn="just">
              <a:defRPr/>
            </a:pPr>
            <a:endParaRPr lang="es-ES" sz="2000" dirty="0"/>
          </a:p>
        </p:txBody>
      </p:sp>
      <p:sp>
        <p:nvSpPr>
          <p:cNvPr id="42" name="Rectángulo 41"/>
          <p:cNvSpPr/>
          <p:nvPr/>
        </p:nvSpPr>
        <p:spPr>
          <a:xfrm>
            <a:off x="1251107" y="13855645"/>
            <a:ext cx="19131795" cy="6263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484051" y="21362073"/>
            <a:ext cx="18665905" cy="1585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ES" sz="2400" dirty="0"/>
              <a:t>El resultado integrado (modelo y estrategia) aporta criterios científicos novedosos en cuanto a la sistematización de la gestión formativa profesional, todo lo cual tiene un gran impacto social en la calidad de los procesos universitarios y el desarrollo territorial, a partir de la introducción en los contextos educativos de los aportes teórico-prácticos obtenidos como resultado de la implementación de la lógica que se aporta. Ello garantiza el cumplimiento del desarrollo científico-pedagógico de los profesionales en correspondencia con las problemáticas universitarias y su vinculación con el contexto social. </a:t>
            </a:r>
            <a:endParaRPr lang="en-US" sz="2400" dirty="0"/>
          </a:p>
        </p:txBody>
      </p:sp>
      <p:sp>
        <p:nvSpPr>
          <p:cNvPr id="44" name="Rectángulo 43"/>
          <p:cNvSpPr/>
          <p:nvPr/>
        </p:nvSpPr>
        <p:spPr>
          <a:xfrm>
            <a:off x="1251107" y="21037782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582696" y="24027966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s-ES" sz="2000" dirty="0"/>
              <a:t>Fernández, Y. (2019). </a:t>
            </a:r>
            <a:r>
              <a:rPr lang="es-ES" sz="2000" i="1" dirty="0"/>
              <a:t>Gestión del impacto formativo de los resultados de las investigaciones educativas. </a:t>
            </a:r>
            <a:r>
              <a:rPr lang="es-ES" sz="2000" dirty="0"/>
              <a:t>Tesis presentada en opción al título académico de Máster en gestión de procesos formativos universitarios. Universidad de Oriente. </a:t>
            </a:r>
          </a:p>
          <a:p>
            <a:pPr lvl="0" algn="just"/>
            <a:r>
              <a:rPr lang="es-ES" sz="2000" dirty="0"/>
              <a:t>Pérez, L., y Fuentes, H. (2018). Fundamentos de la gestión de la calidad en los procesos formativos en las universidades. </a:t>
            </a:r>
            <a:r>
              <a:rPr lang="es-ES" sz="2000" i="1" dirty="0"/>
              <a:t>Opuntia Brava</a:t>
            </a:r>
            <a:r>
              <a:rPr lang="es-ES" sz="2000" dirty="0"/>
              <a:t>, </a:t>
            </a:r>
            <a:r>
              <a:rPr lang="es-ES" sz="2000" i="1" dirty="0"/>
              <a:t>10</a:t>
            </a:r>
            <a:r>
              <a:rPr lang="es-ES" sz="2000" dirty="0"/>
              <a:t>(2), 123-129. Recuperado de: </a:t>
            </a:r>
            <a:r>
              <a:rPr lang="es-ES" sz="2000" u="sng" dirty="0">
                <a:hlinkClick r:id="rId3"/>
              </a:rPr>
              <a:t>https://doi.org/https://doi.org/10.35195/ob.v10i2.92</a:t>
            </a:r>
            <a:endParaRPr lang="es-ES" sz="2000" dirty="0"/>
          </a:p>
          <a:p>
            <a:pPr lvl="0" algn="just"/>
            <a:r>
              <a:rPr lang="es-ES" sz="2000" dirty="0"/>
              <a:t>Tardo, Y. y otros (2019): “Gestión para la evaluación del impacto formativo de las investigaciones educativas”, en </a:t>
            </a:r>
            <a:r>
              <a:rPr lang="es-ES" sz="2000" i="1" dirty="0"/>
              <a:t>Revista Inclusiones</a:t>
            </a:r>
            <a:r>
              <a:rPr lang="es-ES" sz="2000" dirty="0"/>
              <a:t>. Chile. Vol. 6. Número 3, Julio-Septiembre, 2019, pp. 46-62.  Recuperado de: </a:t>
            </a:r>
            <a:r>
              <a:rPr lang="es-ES" sz="2000" u="sng" dirty="0">
                <a:hlinkClick r:id="rId4"/>
              </a:rPr>
              <a:t>https://revistainclusiones.org/index.php/inclu/article/view/70</a:t>
            </a:r>
            <a:endParaRPr lang="es-ES" sz="2000" dirty="0"/>
          </a:p>
          <a:p>
            <a:pPr lvl="0" algn="just"/>
            <a:r>
              <a:rPr lang="es-ES" sz="2000" dirty="0"/>
              <a:t>Tejeda, R. (2011). </a:t>
            </a:r>
            <a:r>
              <a:rPr lang="es-ES" sz="2000" i="1" dirty="0"/>
              <a:t>La evaluación del impacto formativo en contextos educativos universitarios. Revista </a:t>
            </a:r>
            <a:r>
              <a:rPr lang="es-ES" sz="2000" i="1" dirty="0" err="1"/>
              <a:t>Didascalia</a:t>
            </a:r>
            <a:r>
              <a:rPr lang="es-ES" sz="2000" i="1" dirty="0"/>
              <a:t>: Didáctica y Educación</a:t>
            </a:r>
            <a:r>
              <a:rPr lang="es-ES" sz="2000" dirty="0"/>
              <a:t>. (Octubre-Diciembre). Número 4, 45-58. Recuperado de: </a:t>
            </a:r>
            <a:r>
              <a:rPr lang="es-ES" sz="2000" u="sng" dirty="0">
                <a:hlinkClick r:id="rId5"/>
              </a:rPr>
              <a:t>http://www.uh.cu/static/documents/STA/La%20evaluacion%20impacto%20formativo.pdf</a:t>
            </a:r>
            <a:endParaRPr lang="es-ES" sz="2000" dirty="0"/>
          </a:p>
          <a:p>
            <a:pPr lvl="0" algn="just" fontAlgn="b"/>
            <a:r>
              <a:rPr lang="es-ES" sz="2000" dirty="0" err="1"/>
              <a:t>Venet</a:t>
            </a:r>
            <a:r>
              <a:rPr lang="es-ES" sz="2000" dirty="0"/>
              <a:t>, R. y Barros R. (2017). </a:t>
            </a:r>
            <a:r>
              <a:rPr lang="es-ES" sz="2000" i="1" dirty="0"/>
              <a:t>La evaluación de impacto en la investigación educativa. Reflexiones a luz de la introducción de resultados científicos. Revista Maestro y sociedad</a:t>
            </a:r>
            <a:r>
              <a:rPr lang="es-ES" sz="2000" dirty="0"/>
              <a:t>. Revista Electrónica de Maestros y Profesores, 14(3). Recuperado de: </a:t>
            </a:r>
            <a:r>
              <a:rPr lang="es-ES" sz="2000" u="sng" dirty="0">
                <a:hlinkClick r:id="rId6"/>
              </a:rPr>
              <a:t>https://maestroysociedad.uo.edu.cu/index.php/MyS/article/view/2773</a:t>
            </a:r>
            <a:endParaRPr lang="es-ES" sz="2000" dirty="0"/>
          </a:p>
          <a:p>
            <a:pPr lvl="0" algn="just" fontAlgn="b"/>
            <a:r>
              <a:rPr lang="es-ES" sz="2000" dirty="0"/>
              <a:t>Tardo, Y. y Escalona, C. (2021). </a:t>
            </a:r>
            <a:r>
              <a:rPr lang="en-US" sz="2000" dirty="0"/>
              <a:t>Evaluation of the training impact of educational research: a management proposal. </a:t>
            </a:r>
            <a:r>
              <a:rPr lang="es-ES" sz="2000" i="1" dirty="0"/>
              <a:t>Revista Conrado</a:t>
            </a:r>
            <a:r>
              <a:rPr lang="es-ES" sz="2000" dirty="0"/>
              <a:t>, </a:t>
            </a:r>
            <a:r>
              <a:rPr lang="es-ES" sz="2000" dirty="0" err="1"/>
              <a:t>volume</a:t>
            </a:r>
            <a:r>
              <a:rPr lang="es-ES" sz="2000" dirty="0"/>
              <a:t> 17, número 79, marzo-abril. Pp. 41-48. </a:t>
            </a:r>
            <a:r>
              <a:rPr lang="es-ES" sz="2000" u="sng" dirty="0">
                <a:hlinkClick r:id="rId7"/>
              </a:rPr>
              <a:t>https://conrado.ucf.edu.cu/index.php/conrado/article/view/1693</a:t>
            </a:r>
            <a:endParaRPr lang="es-ES" sz="20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3752752"/>
            <a:ext cx="19131795" cy="5195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6003009" y="19935499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3</a:t>
            </a:r>
            <a:r>
              <a:rPr lang="en-US" b="1" dirty="0">
                <a:solidFill>
                  <a:srgbClr val="002060"/>
                </a:solidFill>
              </a:rPr>
              <a:t>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770063" y="13114010"/>
            <a:ext cx="10093882" cy="892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414043" y="29510318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793</Words>
  <Application>Microsoft Office PowerPoint</Application>
  <PresentationFormat>Personalizado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IX TALLER INTERNACIONAL SOBRE LA FORMACIÓN UNIVERSITARIA DE PROFESIONALES DE LA EDUCACIÓN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YARITZA</cp:lastModifiedBy>
  <cp:revision>10</cp:revision>
  <dcterms:created xsi:type="dcterms:W3CDTF">2021-12-21T16:45:31Z</dcterms:created>
  <dcterms:modified xsi:type="dcterms:W3CDTF">2022-01-18T21:11:27Z</dcterms:modified>
</cp:coreProperties>
</file>