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8" d="100"/>
          <a:sy n="18" d="100"/>
        </p:scale>
        <p:origin x="21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1/19/2022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733" y="2665"/>
            <a:ext cx="21959888" cy="32756985"/>
          </a:xfrm>
          <a:prstGeom prst="rect">
            <a:avLst/>
          </a:prstGeom>
        </p:spPr>
      </p:pic>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700056" y="2417467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dirty="0" smtClean="0">
                <a:solidFill>
                  <a:srgbClr val="002060"/>
                </a:solidFill>
                <a:latin typeface="Arial" panose="020B0604020202020204" pitchFamily="34" charset="0"/>
                <a:cs typeface="Arial" panose="020B0604020202020204" pitchFamily="34" charset="0"/>
              </a:rPr>
              <a:t>4. </a:t>
            </a:r>
            <a:r>
              <a:rPr lang="en-US" sz="3200" b="1" dirty="0">
                <a:solidFill>
                  <a:srgbClr val="002060"/>
                </a:solidFill>
                <a:latin typeface="Arial" panose="020B0604020202020204" pitchFamily="34" charset="0"/>
                <a:cs typeface="Arial" panose="020B0604020202020204" pitchFamily="34" charset="0"/>
              </a:rPr>
              <a:t>REFERENCIAS </a:t>
            </a:r>
            <a:r>
              <a:rPr lang="en-US" sz="3200" b="1" dirty="0" smtClean="0">
                <a:solidFill>
                  <a:srgbClr val="002060"/>
                </a:solidFill>
                <a:latin typeface="Arial" panose="020B0604020202020204" pitchFamily="34" charset="0"/>
                <a:cs typeface="Arial" panose="020B0604020202020204" pitchFamily="34" charset="0"/>
              </a:rPr>
              <a:t>BIBLIOGRÁFICAS</a:t>
            </a:r>
            <a:endParaRPr lang="en-US" sz="3200" b="1" dirty="0">
              <a:solidFill>
                <a:srgbClr val="002060"/>
              </a:solidFill>
              <a:latin typeface="Arial" panose="020B0604020202020204" pitchFamily="34" charset="0"/>
              <a:cs typeface="Arial" panose="020B0604020202020204" pitchFamily="34" charset="0"/>
            </a:endParaRPr>
          </a:p>
        </p:txBody>
      </p:sp>
      <p:sp>
        <p:nvSpPr>
          <p:cNvPr id="40" name="Rectángulo 39"/>
          <p:cNvSpPr/>
          <p:nvPr/>
        </p:nvSpPr>
        <p:spPr>
          <a:xfrm>
            <a:off x="1181101" y="9847161"/>
            <a:ext cx="18922511" cy="37202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ángulo 41"/>
          <p:cNvSpPr/>
          <p:nvPr/>
        </p:nvSpPr>
        <p:spPr>
          <a:xfrm>
            <a:off x="1223726" y="14732668"/>
            <a:ext cx="19032123" cy="54878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ángulo 43"/>
          <p:cNvSpPr/>
          <p:nvPr/>
        </p:nvSpPr>
        <p:spPr>
          <a:xfrm>
            <a:off x="1181100" y="2212253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125674" y="25230250"/>
            <a:ext cx="19187221" cy="40634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585755" y="2084758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dirty="0">
                <a:solidFill>
                  <a:srgbClr val="002060"/>
                </a:solidFill>
                <a:latin typeface="Arial" panose="020B0604020202020204" pitchFamily="34" charset="0"/>
                <a:cs typeface="Arial" panose="020B0604020202020204" pitchFamily="34" charset="0"/>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833405" y="1374969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dirty="0">
                <a:solidFill>
                  <a:srgbClr val="002060"/>
                </a:solidFill>
                <a:latin typeface="Arial" panose="020B0604020202020204" pitchFamily="34" charset="0"/>
                <a:cs typeface="Arial" panose="020B0604020202020204" pitchFamily="34" charset="0"/>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700056" y="899811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dirty="0">
                <a:solidFill>
                  <a:srgbClr val="002060"/>
                </a:solidFill>
                <a:latin typeface="Arial" panose="020B0604020202020204" pitchFamily="34" charset="0"/>
                <a:cs typeface="Arial" panose="020B0604020202020204" pitchFamily="34" charset="0"/>
              </a:rPr>
              <a:t>1. INTRODUCCION (OBJETIVOS)</a:t>
            </a:r>
          </a:p>
        </p:txBody>
      </p:sp>
      <p:sp>
        <p:nvSpPr>
          <p:cNvPr id="21" name="CuadroTexto 20"/>
          <p:cNvSpPr txBox="1"/>
          <p:nvPr/>
        </p:nvSpPr>
        <p:spPr>
          <a:xfrm>
            <a:off x="217148" y="4470101"/>
            <a:ext cx="21525587" cy="584775"/>
          </a:xfrm>
          <a:prstGeom prst="rect">
            <a:avLst/>
          </a:prstGeom>
          <a:noFill/>
        </p:spPr>
        <p:txBody>
          <a:bodyPr wrap="square" rtlCol="0">
            <a:spAutoFit/>
          </a:bodyPr>
          <a:lstStyle/>
          <a:p>
            <a:pPr marL="0" marR="0" lvl="0" indent="0" algn="ctr" defTabSz="3490539" eaLnBrk="1" fontAlgn="auto" latinLnBrk="0" hangingPunct="1">
              <a:lnSpc>
                <a:spcPct val="100000"/>
              </a:lnSpc>
              <a:spcBef>
                <a:spcPts val="0"/>
              </a:spcBef>
              <a:spcAft>
                <a:spcPts val="0"/>
              </a:spcAft>
              <a:buClrTx/>
              <a:buSzTx/>
              <a:buFontTx/>
              <a:buNone/>
              <a:tabLst/>
              <a:defRPr/>
            </a:pPr>
            <a:r>
              <a:rPr kumimoji="0" lang="es-ES_tradnl" sz="3200" b="1" i="0" u="none" strike="noStrike" kern="0" cap="none" spc="0" normalizeH="0" baseline="0" noProof="0" dirty="0" smtClean="0">
                <a:ln>
                  <a:noFill/>
                </a:ln>
                <a:solidFill>
                  <a:prstClr val="black"/>
                </a:solidFill>
                <a:effectLst/>
                <a:uLnTx/>
                <a:uFillTx/>
              </a:rPr>
              <a:t>IX </a:t>
            </a:r>
            <a:r>
              <a:rPr kumimoji="0" lang="es-ES_tradnl" sz="32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TALLER</a:t>
            </a:r>
            <a:r>
              <a:rPr kumimoji="0" lang="es-ES_tradnl" sz="3200" b="1" i="0" u="none" strike="noStrike" kern="0" cap="none" spc="0" normalizeH="0" baseline="0" noProof="0" dirty="0" smtClean="0">
                <a:ln>
                  <a:noFill/>
                </a:ln>
                <a:solidFill>
                  <a:prstClr val="black"/>
                </a:solidFill>
                <a:effectLst/>
                <a:uLnTx/>
                <a:uFillTx/>
              </a:rPr>
              <a:t> INTERNACIONAL SOBRE LA FORMACIÓN UNIVERSITARIA DE PROFESIONALES DE LA EDUCACIÓN</a:t>
            </a:r>
            <a:endParaRPr kumimoji="0" lang="en-US" sz="3200" b="0" i="0" u="none" strike="noStrike" kern="0" cap="none" spc="0" normalizeH="0" baseline="0" noProof="0" dirty="0" smtClean="0">
              <a:ln>
                <a:noFill/>
              </a:ln>
              <a:solidFill>
                <a:prstClr val="black"/>
              </a:solidFill>
              <a:effectLst/>
              <a:uLnTx/>
              <a:uFillTx/>
            </a:endParaRPr>
          </a:p>
        </p:txBody>
      </p:sp>
      <p:sp>
        <p:nvSpPr>
          <p:cNvPr id="23" name="CuadroTexto 22"/>
          <p:cNvSpPr txBox="1"/>
          <p:nvPr/>
        </p:nvSpPr>
        <p:spPr>
          <a:xfrm flipH="1">
            <a:off x="1223726" y="5951661"/>
            <a:ext cx="18865095" cy="1077218"/>
          </a:xfrm>
          <a:prstGeom prst="rect">
            <a:avLst/>
          </a:prstGeom>
          <a:noFill/>
        </p:spPr>
        <p:txBody>
          <a:bodyPr wrap="square" rtlCol="0">
            <a:spAutoFit/>
          </a:bodyPr>
          <a:lstStyle/>
          <a:p>
            <a:pPr marL="0" marR="0" lvl="0" indent="0" algn="ctr" defTabSz="3490539" eaLnBrk="1" fontAlgn="auto" latinLnBrk="0" hangingPunct="1">
              <a:lnSpc>
                <a:spcPct val="100000"/>
              </a:lnSpc>
              <a:spcBef>
                <a:spcPts val="0"/>
              </a:spcBef>
              <a:spcAft>
                <a:spcPts val="0"/>
              </a:spcAft>
              <a:buClrTx/>
              <a:buSzTx/>
              <a:buFontTx/>
              <a:buNone/>
              <a:tabLst/>
              <a:defRPr/>
            </a:pPr>
            <a:r>
              <a:rPr kumimoji="0" lang="es-ES_tradnl" sz="3200" b="1" i="0" u="none" strike="noStrike" kern="0" cap="none" spc="0" normalizeH="0" baseline="0" noProof="0" dirty="0" smtClean="0">
                <a:ln>
                  <a:noFill/>
                </a:ln>
                <a:solidFill>
                  <a:prstClr val="black"/>
                </a:solidFill>
                <a:effectLst/>
                <a:uLnTx/>
                <a:uFillTx/>
              </a:rPr>
              <a:t>EL PROCESO ENSEÑANZA-APRENDIZAJE EN EL GRUPO CLASE MULTIGRADO DESDE LA DISCIPLINA PRINCIPAL INTEGRADORA</a:t>
            </a:r>
            <a:endParaRPr kumimoji="0" lang="en-US" sz="3200" b="0" i="0" u="none" strike="noStrike" kern="0" cap="none" spc="0" normalizeH="0" baseline="0" noProof="0" dirty="0" smtClean="0">
              <a:ln>
                <a:noFill/>
              </a:ln>
              <a:solidFill>
                <a:prstClr val="black"/>
              </a:solidFill>
              <a:effectLst/>
              <a:uLnTx/>
              <a:uFillTx/>
            </a:endParaRPr>
          </a:p>
        </p:txBody>
      </p:sp>
      <p:sp>
        <p:nvSpPr>
          <p:cNvPr id="24" name="CuadroTexto 23"/>
          <p:cNvSpPr txBox="1"/>
          <p:nvPr/>
        </p:nvSpPr>
        <p:spPr>
          <a:xfrm>
            <a:off x="1447800" y="7206807"/>
            <a:ext cx="18865095" cy="2062103"/>
          </a:xfrm>
          <a:prstGeom prst="rect">
            <a:avLst/>
          </a:prstGeom>
          <a:noFill/>
        </p:spPr>
        <p:txBody>
          <a:bodyPr wrap="square" rtlCol="0">
            <a:spAutoFit/>
          </a:bodyPr>
          <a:lstStyle/>
          <a:p>
            <a:pPr marL="0" marR="0" lvl="0" indent="0" algn="ctr" defTabSz="3490539" eaLnBrk="1" fontAlgn="auto" latinLnBrk="0" hangingPunct="1">
              <a:lnSpc>
                <a:spcPct val="100000"/>
              </a:lnSpc>
              <a:spcBef>
                <a:spcPts val="0"/>
              </a:spcBef>
              <a:spcAft>
                <a:spcPts val="0"/>
              </a:spcAft>
              <a:buClrTx/>
              <a:buSzTx/>
              <a:buFontTx/>
              <a:buNone/>
              <a:tabLst/>
              <a:defRPr/>
            </a:pPr>
            <a:r>
              <a:rPr kumimoji="0" lang="es-ES" sz="32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Dr.C. Roberto Fajardo Díaz, Universidad de Matanzas</a:t>
            </a:r>
          </a:p>
          <a:p>
            <a:pPr marL="0" marR="0" lvl="0" indent="0" algn="ctr" defTabSz="3490539" eaLnBrk="1" fontAlgn="auto" latinLnBrk="0" hangingPunct="1">
              <a:lnSpc>
                <a:spcPct val="100000"/>
              </a:lnSpc>
              <a:spcBef>
                <a:spcPts val="0"/>
              </a:spcBef>
              <a:spcAft>
                <a:spcPts val="0"/>
              </a:spcAft>
              <a:buClrTx/>
              <a:buSzTx/>
              <a:buFontTx/>
              <a:buNone/>
              <a:tabLst/>
              <a:defRPr/>
            </a:pPr>
            <a:r>
              <a:rPr kumimoji="0" lang="es-ES" sz="32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Dr.C. Carlos Luis Fundora Martínez, Universidad de Matanzas</a:t>
            </a:r>
          </a:p>
          <a:p>
            <a:pPr marL="0" marR="0" lvl="0" indent="0" algn="ctr" defTabSz="3490539" eaLnBrk="1" fontAlgn="auto" latinLnBrk="0" hangingPunct="1">
              <a:lnSpc>
                <a:spcPct val="100000"/>
              </a:lnSpc>
              <a:spcBef>
                <a:spcPts val="0"/>
              </a:spcBef>
              <a:spcAft>
                <a:spcPts val="0"/>
              </a:spcAft>
              <a:buClrTx/>
              <a:buSzTx/>
              <a:buFontTx/>
              <a:buNone/>
              <a:tabLst/>
              <a:defRPr/>
            </a:pPr>
            <a:r>
              <a:rPr kumimoji="0" lang="es-ES" sz="32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Lic. Yanisleydi Fajardo Fernández, Universidad de Matanzas</a:t>
            </a:r>
          </a:p>
          <a:p>
            <a:pPr marL="0" marR="0" lvl="0" indent="0" algn="ctr" defTabSz="3490539"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p:txBody>
      </p:sp>
      <p:sp>
        <p:nvSpPr>
          <p:cNvPr id="6" name="Rectángulo 5"/>
          <p:cNvSpPr/>
          <p:nvPr/>
        </p:nvSpPr>
        <p:spPr>
          <a:xfrm>
            <a:off x="1371063" y="9773106"/>
            <a:ext cx="18641020" cy="4278094"/>
          </a:xfrm>
          <a:prstGeom prst="rect">
            <a:avLst/>
          </a:prstGeom>
        </p:spPr>
        <p:txBody>
          <a:bodyPr wrap="square">
            <a:spAutoFit/>
          </a:bodyPr>
          <a:lstStyle/>
          <a:p>
            <a:pPr lvl="0" algn="just"/>
            <a:r>
              <a:rPr lang="es-ES" sz="2800" b="1" dirty="0">
                <a:latin typeface="Arial" panose="020B0604020202020204" pitchFamily="34" charset="0"/>
                <a:cs typeface="Arial" panose="020B0604020202020204" pitchFamily="34" charset="0"/>
              </a:rPr>
              <a:t>La formación de profesionales es un proceso complejo lo cual impone a las Instituciones de la Educación Superior (IES) desafíos al respecto. La universidad tiene que garantizar un proceso de formación que prepare al estudiante para su desempeño profesional pedagógico en cada una de ellas. La formación de pregrado está dirigida a egresar licenciados responsabilizados con la dirección del proceso de enseñanza-aprendizaje en la escuela primaria urbana y rural</a:t>
            </a:r>
            <a:r>
              <a:rPr lang="es-ES" sz="2800" b="1" dirty="0" smtClean="0">
                <a:latin typeface="Arial" panose="020B0604020202020204" pitchFamily="34" charset="0"/>
                <a:cs typeface="Arial" panose="020B0604020202020204" pitchFamily="34" charset="0"/>
              </a:rPr>
              <a:t>.</a:t>
            </a:r>
            <a:r>
              <a:rPr lang="es-ES" sz="2800" b="1" dirty="0">
                <a:latin typeface="Arial" panose="020B0604020202020204" pitchFamily="34" charset="0"/>
                <a:cs typeface="Arial" panose="020B0604020202020204" pitchFamily="34" charset="0"/>
              </a:rPr>
              <a:t> </a:t>
            </a:r>
            <a:r>
              <a:rPr lang="es-ES" sz="2800" b="1" dirty="0" smtClean="0">
                <a:latin typeface="Arial" panose="020B0604020202020204" pitchFamily="34" charset="0"/>
                <a:cs typeface="Arial" panose="020B0604020202020204" pitchFamily="34" charset="0"/>
              </a:rPr>
              <a:t>El objetivo de </a:t>
            </a:r>
            <a:r>
              <a:rPr lang="es-ES" sz="2800" b="1" dirty="0" smtClean="0">
                <a:latin typeface="Arial" panose="020B0604020202020204" pitchFamily="34" charset="0"/>
                <a:cs typeface="Arial" panose="020B0604020202020204" pitchFamily="34" charset="0"/>
              </a:rPr>
              <a:t>este </a:t>
            </a:r>
            <a:r>
              <a:rPr lang="es-ES" sz="2800" b="1" dirty="0" smtClean="0">
                <a:latin typeface="Arial" panose="020B0604020202020204" pitchFamily="34" charset="0"/>
                <a:cs typeface="Arial" panose="020B0604020202020204" pitchFamily="34" charset="0"/>
              </a:rPr>
              <a:t>trabajo </a:t>
            </a:r>
            <a:r>
              <a:rPr lang="es-ES" sz="2800" b="1" dirty="0" smtClean="0">
                <a:latin typeface="Arial" panose="020B0604020202020204" pitchFamily="34" charset="0"/>
                <a:cs typeface="Arial" panose="020B0604020202020204" pitchFamily="34" charset="0"/>
              </a:rPr>
              <a:t>es </a:t>
            </a:r>
            <a:r>
              <a:rPr lang="es-ES" sz="2800" b="1" dirty="0" smtClean="0">
                <a:latin typeface="Arial" panose="020B0604020202020204" pitchFamily="34" charset="0"/>
                <a:cs typeface="Arial" panose="020B0604020202020204" pitchFamily="34" charset="0"/>
              </a:rPr>
              <a:t>reflexionar </a:t>
            </a:r>
            <a:r>
              <a:rPr lang="es-ES" sz="2800" b="1" dirty="0">
                <a:latin typeface="Arial" panose="020B0604020202020204" pitchFamily="34" charset="0"/>
                <a:cs typeface="Arial" panose="020B0604020202020204" pitchFamily="34" charset="0"/>
              </a:rPr>
              <a:t>en torno a los fundamentos teórico-metodológicos de una metodología dirigida a la formación del licenciado en Educación Primaria para la dirección del proceso de enseñanza-aprendizaje en el grupo clase multigrado desde la Disciplina Principal Integradora.</a:t>
            </a:r>
          </a:p>
          <a:p>
            <a:pPr algn="just"/>
            <a:endParaRPr lang="es-ES" sz="2400" b="1" dirty="0">
              <a:latin typeface="Arial" panose="020B0604020202020204" pitchFamily="34" charset="0"/>
              <a:cs typeface="Arial" panose="020B0604020202020204" pitchFamily="34" charset="0"/>
            </a:endParaRPr>
          </a:p>
          <a:p>
            <a:pPr lvl="0" algn="just"/>
            <a:endParaRPr lang="es-ES" sz="2400" b="1" dirty="0">
              <a:latin typeface="Arial" panose="020B0604020202020204" pitchFamily="34" charset="0"/>
              <a:cs typeface="Arial" panose="020B0604020202020204" pitchFamily="34" charset="0"/>
            </a:endParaRPr>
          </a:p>
        </p:txBody>
      </p:sp>
      <p:sp>
        <p:nvSpPr>
          <p:cNvPr id="7" name="Rectángulo 6"/>
          <p:cNvSpPr/>
          <p:nvPr/>
        </p:nvSpPr>
        <p:spPr>
          <a:xfrm>
            <a:off x="1262094" y="22140261"/>
            <a:ext cx="18788357" cy="1815882"/>
          </a:xfrm>
          <a:prstGeom prst="rect">
            <a:avLst/>
          </a:prstGeom>
        </p:spPr>
        <p:txBody>
          <a:bodyPr wrap="square">
            <a:spAutoFit/>
          </a:bodyPr>
          <a:lstStyle/>
          <a:p>
            <a:pPr algn="just"/>
            <a:r>
              <a:rPr lang="es-ES" sz="2800" b="1">
                <a:latin typeface="Arial" panose="020B0604020202020204" pitchFamily="34" charset="0"/>
                <a:cs typeface="Arial" panose="020B0604020202020204" pitchFamily="34" charset="0"/>
              </a:rPr>
              <a:t> </a:t>
            </a:r>
            <a:r>
              <a:rPr lang="es-ES" sz="2800" b="1" smtClean="0">
                <a:latin typeface="Arial" panose="020B0604020202020204" pitchFamily="34" charset="0"/>
                <a:cs typeface="Arial" panose="020B0604020202020204" pitchFamily="34" charset="0"/>
              </a:rPr>
              <a:t>La metodología </a:t>
            </a:r>
            <a:r>
              <a:rPr lang="es-ES" sz="2800" b="1" dirty="0">
                <a:latin typeface="Arial" panose="020B0604020202020204" pitchFamily="34" charset="0"/>
                <a:cs typeface="Arial" panose="020B0604020202020204" pitchFamily="34" charset="0"/>
              </a:rPr>
              <a:t>contribuye a la formación didáctico-metodológica de los profesores de las asignaturas de la Disciplina Principal Integradora con la finalidad de perfeccionar la formación del licenciado en Educación Primaria para la dirección del proceso de enseñanza-aprendizaje en el grupo clase multigrado</a:t>
            </a:r>
            <a:endParaRPr lang="en-US" sz="2800" b="1" dirty="0">
              <a:latin typeface="Arial" panose="020B0604020202020204" pitchFamily="34" charset="0"/>
              <a:cs typeface="Arial" panose="020B0604020202020204" pitchFamily="34" charset="0"/>
            </a:endParaRPr>
          </a:p>
          <a:p>
            <a:pPr algn="just"/>
            <a:endParaRPr lang="en-US" sz="2800" b="1" dirty="0">
              <a:latin typeface="Arial" panose="020B0604020202020204" pitchFamily="34" charset="0"/>
              <a:cs typeface="Arial" panose="020B0604020202020204" pitchFamily="34" charset="0"/>
            </a:endParaRPr>
          </a:p>
        </p:txBody>
      </p:sp>
      <p:sp>
        <p:nvSpPr>
          <p:cNvPr id="8" name="Rectángulo 7"/>
          <p:cNvSpPr/>
          <p:nvPr/>
        </p:nvSpPr>
        <p:spPr>
          <a:xfrm>
            <a:off x="1161781" y="25279315"/>
            <a:ext cx="18941831" cy="4014369"/>
          </a:xfrm>
          <a:prstGeom prst="rect">
            <a:avLst/>
          </a:prstGeom>
        </p:spPr>
        <p:txBody>
          <a:bodyPr wrap="square">
            <a:spAutoFit/>
          </a:bodyPr>
          <a:lstStyle/>
          <a:p>
            <a:pPr marL="323850" indent="-323850" algn="just">
              <a:lnSpc>
                <a:spcPct val="115000"/>
              </a:lnSpc>
              <a:spcAft>
                <a:spcPts val="0"/>
              </a:spcAft>
              <a:tabLst>
                <a:tab pos="540385" algn="l"/>
              </a:tabLst>
            </a:pPr>
            <a:r>
              <a:rPr lang="es-ES" sz="2800" b="1" dirty="0">
                <a:latin typeface="Arial" panose="020B0604020202020204" pitchFamily="34" charset="0"/>
                <a:ea typeface="Calibri" panose="020F0502020204030204" pitchFamily="34" charset="0"/>
                <a:cs typeface="Arial" panose="020B0604020202020204" pitchFamily="34" charset="0"/>
              </a:rPr>
              <a:t>Addine, F. (2013). </a:t>
            </a:r>
            <a:r>
              <a:rPr lang="es-ES" sz="2800" b="1" i="1" dirty="0">
                <a:latin typeface="Arial" panose="020B0604020202020204" pitchFamily="34" charset="0"/>
                <a:ea typeface="Calibri" panose="020F0502020204030204" pitchFamily="34" charset="0"/>
                <a:cs typeface="Arial" panose="020B0604020202020204" pitchFamily="34" charset="0"/>
              </a:rPr>
              <a:t>La didáctica general y su enseñanza en la </a:t>
            </a:r>
            <a:r>
              <a:rPr lang="es-ES" sz="2800" b="1" i="1" dirty="0" smtClean="0">
                <a:latin typeface="Arial" panose="020B0604020202020204" pitchFamily="34" charset="0"/>
                <a:ea typeface="Calibri" panose="020F0502020204030204" pitchFamily="34" charset="0"/>
                <a:cs typeface="Arial" panose="020B0604020202020204" pitchFamily="34" charset="0"/>
              </a:rPr>
              <a:t>educac</a:t>
            </a:r>
            <a:r>
              <a:rPr lang="es-ES" sz="2800" b="1" dirty="0" smtClean="0">
                <a:latin typeface="Arial" panose="020B0604020202020204" pitchFamily="34" charset="0"/>
                <a:ea typeface="Calibri" panose="020F0502020204030204" pitchFamily="34" charset="0"/>
                <a:cs typeface="Arial" panose="020B0604020202020204" pitchFamily="34" charset="0"/>
              </a:rPr>
              <a:t>en </a:t>
            </a:r>
            <a:r>
              <a:rPr lang="es-ES" sz="2800" b="1" dirty="0">
                <a:latin typeface="Arial" panose="020B0604020202020204" pitchFamily="34" charset="0"/>
                <a:ea typeface="Calibri" panose="020F0502020204030204" pitchFamily="34" charset="0"/>
                <a:cs typeface="Arial" panose="020B0604020202020204" pitchFamily="34" charset="0"/>
              </a:rPr>
              <a:t>Educación Biología Química. (Tesis doctoral). Universidad de Ciencias Pedagógicas “Félix Varela Morales”, Las Villas, Cuba.  </a:t>
            </a:r>
          </a:p>
          <a:p>
            <a:pPr marL="323850" indent="-323850" algn="just">
              <a:lnSpc>
                <a:spcPct val="115000"/>
              </a:lnSpc>
              <a:spcAft>
                <a:spcPts val="0"/>
              </a:spcAft>
              <a:tabLst>
                <a:tab pos="540385" algn="l"/>
              </a:tabLst>
            </a:pPr>
            <a:r>
              <a:rPr lang="es-ES" sz="2800" b="1" dirty="0">
                <a:latin typeface="Arial" panose="020B0604020202020204" pitchFamily="34" charset="0"/>
                <a:ea typeface="Calibri" panose="020F0502020204030204" pitchFamily="34" charset="0"/>
                <a:cs typeface="Arial" panose="020B0604020202020204" pitchFamily="34" charset="0"/>
              </a:rPr>
              <a:t>Céspedes, A. (2008). </a:t>
            </a:r>
            <a:r>
              <a:rPr lang="es-ES" sz="2800" b="1" i="1" dirty="0">
                <a:latin typeface="Arial" panose="020B0604020202020204" pitchFamily="34" charset="0"/>
                <a:ea typeface="Calibri" panose="020F0502020204030204" pitchFamily="34" charset="0"/>
                <a:cs typeface="Arial" panose="020B0604020202020204" pitchFamily="34" charset="0"/>
              </a:rPr>
              <a:t>Concepción Teórica de la gestión </a:t>
            </a:r>
            <a:r>
              <a:rPr lang="es-ES" sz="2800" b="1" i="1" dirty="0" smtClean="0">
                <a:latin typeface="Arial" panose="020B0604020202020204" pitchFamily="34" charset="0"/>
                <a:ea typeface="Calibri" panose="020F0502020204030204" pitchFamily="34" charset="0"/>
                <a:cs typeface="Arial" panose="020B0604020202020204" pitchFamily="34" charset="0"/>
              </a:rPr>
              <a:t>did</a:t>
            </a:r>
            <a:r>
              <a:rPr lang="es-ES" sz="2800" b="1" i="1" dirty="0">
                <a:latin typeface="Arial" panose="020B0604020202020204" pitchFamily="34" charset="0"/>
                <a:ea typeface="Calibri" panose="020F0502020204030204" pitchFamily="34" charset="0"/>
                <a:cs typeface="Arial" panose="020B0604020202020204" pitchFamily="34" charset="0"/>
              </a:rPr>
              <a:t>ión superior pedagógica. Aportes e impacto.</a:t>
            </a:r>
            <a:r>
              <a:rPr lang="es-ES" sz="2800" b="1" dirty="0">
                <a:latin typeface="Arial" panose="020B0604020202020204" pitchFamily="34" charset="0"/>
                <a:ea typeface="Calibri" panose="020F0502020204030204" pitchFamily="34" charset="0"/>
                <a:cs typeface="Arial" panose="020B0604020202020204" pitchFamily="34" charset="0"/>
              </a:rPr>
              <a:t> La Habana, Cuba: Editorial Pueblo y Educación.</a:t>
            </a:r>
          </a:p>
          <a:p>
            <a:pPr marL="323850" indent="-323850" algn="just">
              <a:lnSpc>
                <a:spcPct val="115000"/>
              </a:lnSpc>
              <a:spcAft>
                <a:spcPts val="0"/>
              </a:spcAft>
            </a:pPr>
            <a:r>
              <a:rPr lang="es-ES" sz="2800" b="1" dirty="0" smtClean="0">
                <a:latin typeface="Arial" panose="020B0604020202020204" pitchFamily="34" charset="0"/>
                <a:ea typeface="Calibri" panose="020F0502020204030204" pitchFamily="34" charset="0"/>
                <a:cs typeface="Arial" panose="020B0604020202020204" pitchFamily="34" charset="0"/>
              </a:rPr>
              <a:t>Fajardo</a:t>
            </a:r>
            <a:r>
              <a:rPr lang="es-ES" sz="2800" b="1" dirty="0">
                <a:latin typeface="Arial" panose="020B0604020202020204" pitchFamily="34" charset="0"/>
                <a:ea typeface="Calibri" panose="020F0502020204030204" pitchFamily="34" charset="0"/>
                <a:cs typeface="Arial" panose="020B0604020202020204" pitchFamily="34" charset="0"/>
              </a:rPr>
              <a:t>, R. (2019). </a:t>
            </a:r>
            <a:r>
              <a:rPr lang="es-ES" sz="2800" b="1" i="1" dirty="0">
                <a:latin typeface="Arial" panose="020B0604020202020204" pitchFamily="34" charset="0"/>
                <a:ea typeface="Calibri" panose="020F0502020204030204" pitchFamily="34" charset="0"/>
                <a:cs typeface="Arial" panose="020B0604020202020204" pitchFamily="34" charset="0"/>
              </a:rPr>
              <a:t>La formación del licenciado en Educación Primaria para la dirección del proceso de enseñanza-aprendizaje en el grupo clase multigrado. </a:t>
            </a:r>
            <a:r>
              <a:rPr lang="es-ES" sz="2800" b="1" dirty="0">
                <a:latin typeface="Arial" panose="020B0604020202020204" pitchFamily="34" charset="0"/>
                <a:ea typeface="Calibri" panose="020F0502020204030204" pitchFamily="34" charset="0"/>
                <a:cs typeface="Arial" panose="020B0604020202020204" pitchFamily="34" charset="0"/>
              </a:rPr>
              <a:t>(Tesis doctoral). Universidad de Matanzas. Cuba.</a:t>
            </a:r>
          </a:p>
          <a:p>
            <a:pPr marL="323850" indent="-323850" algn="just">
              <a:lnSpc>
                <a:spcPct val="115000"/>
              </a:lnSpc>
              <a:spcAft>
                <a:spcPts val="0"/>
              </a:spcAft>
            </a:pPr>
            <a:r>
              <a:rPr lang="es-ES" sz="2800" b="1" dirty="0">
                <a:latin typeface="Arial" panose="020B0604020202020204" pitchFamily="34" charset="0"/>
                <a:ea typeface="Calibri" panose="020F0502020204030204" pitchFamily="34" charset="0"/>
                <a:cs typeface="Arial" panose="020B0604020202020204" pitchFamily="34" charset="0"/>
              </a:rPr>
              <a:t>González, G (2006). </a:t>
            </a:r>
            <a:r>
              <a:rPr lang="es-ES" sz="2800" b="1" i="1" dirty="0">
                <a:latin typeface="Arial" panose="020B0604020202020204" pitchFamily="34" charset="0"/>
                <a:ea typeface="Calibri" panose="020F0502020204030204" pitchFamily="34" charset="0"/>
                <a:cs typeface="Arial" panose="020B0604020202020204" pitchFamily="34" charset="0"/>
              </a:rPr>
              <a:t>Modelo pedagógico de la dirección de la escuela multigrado</a:t>
            </a:r>
            <a:r>
              <a:rPr lang="es-ES" sz="2800" b="1" dirty="0">
                <a:latin typeface="Arial" panose="020B0604020202020204" pitchFamily="34" charset="0"/>
                <a:ea typeface="Calibri" panose="020F0502020204030204" pitchFamily="34" charset="0"/>
                <a:cs typeface="Arial" panose="020B0604020202020204" pitchFamily="34" charset="0"/>
              </a:rPr>
              <a:t>. (Tesis doctoral). Universidad de Ciencias Pedagógicas "Blas Roca Calderío", Granma, Cuba.</a:t>
            </a:r>
            <a:endParaRPr lang="es-ES" sz="28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ángulo 8"/>
          <p:cNvSpPr/>
          <p:nvPr/>
        </p:nvSpPr>
        <p:spPr>
          <a:xfrm>
            <a:off x="1340450" y="14862838"/>
            <a:ext cx="19079793" cy="5539978"/>
          </a:xfrm>
          <a:prstGeom prst="rect">
            <a:avLst/>
          </a:prstGeom>
        </p:spPr>
        <p:txBody>
          <a:bodyPr wrap="square">
            <a:spAutoFit/>
          </a:bodyPr>
          <a:lstStyle/>
          <a:p>
            <a:pPr algn="just"/>
            <a:r>
              <a:rPr lang="es-ES" sz="2800" b="1" dirty="0">
                <a:latin typeface="Arial" panose="020B0604020202020204" pitchFamily="34" charset="0"/>
                <a:ea typeface="Calibri" panose="020F0502020204030204" pitchFamily="34" charset="0"/>
                <a:cs typeface="Arial" panose="020B0604020202020204" pitchFamily="34" charset="0"/>
              </a:rPr>
              <a:t>La formación </a:t>
            </a:r>
            <a:r>
              <a:rPr lang="es-ES_tradnl" sz="2800" b="1" dirty="0">
                <a:latin typeface="Arial" panose="020B0604020202020204" pitchFamily="34" charset="0"/>
                <a:ea typeface="Times New Roman" panose="02020603050405020304" pitchFamily="18" charset="0"/>
                <a:cs typeface="Arial" panose="020B0604020202020204" pitchFamily="34" charset="0"/>
              </a:rPr>
              <a:t>del </a:t>
            </a:r>
            <a:r>
              <a:rPr lang="es-ES" sz="2800" b="1" dirty="0">
                <a:latin typeface="Arial" panose="020B0604020202020204" pitchFamily="34" charset="0"/>
                <a:ea typeface="Times New Roman" panose="02020603050405020304" pitchFamily="18" charset="0"/>
                <a:cs typeface="Arial" panose="020B0604020202020204" pitchFamily="34" charset="0"/>
              </a:rPr>
              <a:t>licenciado en Educación Primaria </a:t>
            </a:r>
            <a:r>
              <a:rPr lang="es-ES" sz="2800" b="1" dirty="0">
                <a:latin typeface="Arial" panose="020B0604020202020204" pitchFamily="34" charset="0"/>
                <a:ea typeface="Calibri" panose="020F0502020204030204" pitchFamily="34" charset="0"/>
                <a:cs typeface="Arial" panose="020B0604020202020204" pitchFamily="34" charset="0"/>
              </a:rPr>
              <a:t>tiene que garantizar que el estudiante pueda ejercer su labor en el eslabón de base de la profesión, la escuela primaria en sus diversos contextos de actuación; uno de ellos es el sector r</a:t>
            </a:r>
            <a:r>
              <a:rPr lang="es-ES" sz="2800" b="1" dirty="0">
                <a:latin typeface="Arial" panose="020B0604020202020204" pitchFamily="34" charset="0"/>
                <a:ea typeface="Times New Roman" panose="02020603050405020304" pitchFamily="18" charset="0"/>
                <a:cs typeface="Arial" panose="020B0604020202020204" pitchFamily="34" charset="0"/>
              </a:rPr>
              <a:t>ural donde existe la escuela multigrado y </a:t>
            </a:r>
            <a:r>
              <a:rPr lang="es-ES" sz="2800" b="1" dirty="0">
                <a:latin typeface="Arial" panose="020B0604020202020204" pitchFamily="34" charset="0"/>
                <a:ea typeface="Calibri" panose="020F0502020204030204" pitchFamily="34" charset="0"/>
                <a:cs typeface="Arial" panose="020B0604020202020204" pitchFamily="34" charset="0"/>
              </a:rPr>
              <a:t>se desarrolla </a:t>
            </a:r>
            <a:r>
              <a:rPr lang="es-ES" sz="2800" b="1" dirty="0">
                <a:latin typeface="Arial" panose="020B0604020202020204" pitchFamily="34" charset="0"/>
                <a:ea typeface="Times New Roman" panose="02020603050405020304" pitchFamily="18" charset="0"/>
                <a:cs typeface="Arial" panose="020B0604020202020204" pitchFamily="34" charset="0"/>
              </a:rPr>
              <a:t>el proceso de enseñanza-aprendizaje en el grupo clase multigrado, el cual demanda de una adecuada </a:t>
            </a:r>
            <a:r>
              <a:rPr lang="es-ES" sz="2800" b="1" dirty="0" smtClean="0">
                <a:latin typeface="Arial" panose="020B0604020202020204" pitchFamily="34" charset="0"/>
                <a:ea typeface="Times New Roman" panose="02020603050405020304" pitchFamily="18" charset="0"/>
                <a:cs typeface="Arial" panose="020B0604020202020204" pitchFamily="34" charset="0"/>
              </a:rPr>
              <a:t>dirección. </a:t>
            </a:r>
            <a:r>
              <a:rPr lang="es-ES_tradnl" sz="2800" b="1" dirty="0" smtClean="0">
                <a:latin typeface="Arial" panose="020B0604020202020204" pitchFamily="34" charset="0"/>
                <a:cs typeface="Arial" panose="020B0604020202020204" pitchFamily="34" charset="0"/>
              </a:rPr>
              <a:t>Para la adecuada dirección </a:t>
            </a:r>
            <a:r>
              <a:rPr lang="es-ES_tradnl" sz="2800" b="1" dirty="0">
                <a:latin typeface="Arial" panose="020B0604020202020204" pitchFamily="34" charset="0"/>
                <a:cs typeface="Arial" panose="020B0604020202020204" pitchFamily="34" charset="0"/>
              </a:rPr>
              <a:t>del proceso de enseñanza-aprendizaje en el grupo clase </a:t>
            </a:r>
            <a:r>
              <a:rPr lang="es-ES_tradnl" sz="2800" b="1" dirty="0" smtClean="0">
                <a:latin typeface="Arial" panose="020B0604020202020204" pitchFamily="34" charset="0"/>
                <a:cs typeface="Arial" panose="020B0604020202020204" pitchFamily="34" charset="0"/>
              </a:rPr>
              <a:t>multigrado se </a:t>
            </a:r>
            <a:r>
              <a:rPr lang="es-ES_tradnl" sz="2800" b="1" dirty="0">
                <a:latin typeface="Arial" panose="020B0604020202020204" pitchFamily="34" charset="0"/>
                <a:cs typeface="Arial" panose="020B0604020202020204" pitchFamily="34" charset="0"/>
              </a:rPr>
              <a:t>requiere tener dominio de las características que tipifican las </a:t>
            </a:r>
            <a:r>
              <a:rPr lang="es-ES" sz="2800" b="1" dirty="0">
                <a:latin typeface="Arial" panose="020B0604020202020204" pitchFamily="34" charset="0"/>
                <a:cs typeface="Arial" panose="020B0604020202020204" pitchFamily="34" charset="0"/>
              </a:rPr>
              <a:t>categorías didácticas del proceso de </a:t>
            </a:r>
            <a:r>
              <a:rPr lang="es-ES" sz="2800" b="1" dirty="0" smtClean="0">
                <a:latin typeface="Arial" panose="020B0604020202020204" pitchFamily="34" charset="0"/>
                <a:cs typeface="Arial" panose="020B0604020202020204" pitchFamily="34" charset="0"/>
              </a:rPr>
              <a:t>enseñanza-aprendizaje en este contexto de actuación.</a:t>
            </a:r>
            <a:r>
              <a:rPr lang="es-ES" sz="2800" b="1" dirty="0">
                <a:latin typeface="Arial" panose="020B0604020202020204" pitchFamily="34" charset="0"/>
                <a:cs typeface="Arial" panose="020B0604020202020204" pitchFamily="34" charset="0"/>
              </a:rPr>
              <a:t> </a:t>
            </a:r>
            <a:endParaRPr lang="es-ES" sz="2800" b="1" dirty="0" smtClean="0">
              <a:latin typeface="Arial" panose="020B0604020202020204" pitchFamily="34" charset="0"/>
              <a:cs typeface="Arial" panose="020B0604020202020204" pitchFamily="34" charset="0"/>
            </a:endParaRPr>
          </a:p>
          <a:p>
            <a:pPr algn="just"/>
            <a:r>
              <a:rPr lang="es-ES" sz="2800" b="1" dirty="0" smtClean="0">
                <a:latin typeface="Arial" panose="020B0604020202020204" pitchFamily="34" charset="0"/>
                <a:cs typeface="Arial" panose="020B0604020202020204" pitchFamily="34" charset="0"/>
              </a:rPr>
              <a:t>En </a:t>
            </a:r>
            <a:r>
              <a:rPr lang="es-ES" sz="2800" b="1" dirty="0">
                <a:latin typeface="Arial" panose="020B0604020202020204" pitchFamily="34" charset="0"/>
                <a:cs typeface="Arial" panose="020B0604020202020204" pitchFamily="34" charset="0"/>
              </a:rPr>
              <a:t>este contexto, la Disciplina Principal Integradora se erige como eje vertebrador de la formación del licenciado en Educación Primaria</a:t>
            </a:r>
            <a:r>
              <a:rPr lang="es-ES" sz="2800" b="1" dirty="0" smtClean="0">
                <a:latin typeface="Arial" panose="020B0604020202020204" pitchFamily="34" charset="0"/>
                <a:cs typeface="Arial" panose="020B0604020202020204" pitchFamily="34" charset="0"/>
              </a:rPr>
              <a:t>.</a:t>
            </a:r>
            <a:r>
              <a:rPr lang="es-ES" sz="2800" b="1" dirty="0">
                <a:latin typeface="Arial" panose="020B0604020202020204" pitchFamily="34" charset="0"/>
                <a:cs typeface="Arial" panose="020B0604020202020204" pitchFamily="34" charset="0"/>
              </a:rPr>
              <a:t> A criterio del autor, en la Disciplina Principal Integradora se integran los contenidos de las restantes disciplinas de la carrera, se concreta la relación de la teoría con la práctica, se sistematizan los conocimientos teórico-prácticos y el desarrollo de habilidades profesionales que garantizan el logro de las relaciones intra e interdisciplinarias. </a:t>
            </a:r>
          </a:p>
          <a:p>
            <a:pPr algn="just"/>
            <a:endParaRPr lang="es-ES"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548</Words>
  <Application>Microsoft Office PowerPoint</Application>
  <PresentationFormat>Personalizado</PresentationFormat>
  <Paragraphs>17</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Roberto</cp:lastModifiedBy>
  <cp:revision>20</cp:revision>
  <dcterms:created xsi:type="dcterms:W3CDTF">2021-12-21T16:45:31Z</dcterms:created>
  <dcterms:modified xsi:type="dcterms:W3CDTF">2022-01-19T07:35:27Z</dcterms:modified>
</cp:coreProperties>
</file>